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81" r:id="rId1"/>
  </p:sldMasterIdLst>
  <p:sldIdLst>
    <p:sldId id="256" r:id="rId2"/>
    <p:sldId id="275" r:id="rId3"/>
    <p:sldId id="257" r:id="rId4"/>
    <p:sldId id="258" r:id="rId5"/>
    <p:sldId id="259" r:id="rId6"/>
    <p:sldId id="261" r:id="rId7"/>
    <p:sldId id="262" r:id="rId8"/>
    <p:sldId id="265" r:id="rId9"/>
    <p:sldId id="266" r:id="rId10"/>
    <p:sldId id="267" r:id="rId11"/>
    <p:sldId id="274" r:id="rId12"/>
    <p:sldId id="272" r:id="rId13"/>
    <p:sldId id="273" r:id="rId14"/>
    <p:sldId id="270" r:id="rId15"/>
    <p:sldId id="276"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oussa SANOGO" initials="MS" lastIdx="1" clrIdx="0">
    <p:extLst>
      <p:ext uri="{19B8F6BF-5375-455C-9EA6-DF929625EA0E}">
        <p15:presenceInfo xmlns:p15="http://schemas.microsoft.com/office/powerpoint/2012/main" userId="S::moussa.sanogo.etu@esmt.sn::78674958-0b31-4603-b623-252d156885c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971" autoAdjust="0"/>
    <p:restoredTop sz="94291" autoAdjust="0"/>
  </p:normalViewPr>
  <p:slideViewPr>
    <p:cSldViewPr snapToGrid="0">
      <p:cViewPr varScale="1">
        <p:scale>
          <a:sx n="66" d="100"/>
          <a:sy n="66" d="100"/>
        </p:scale>
        <p:origin x="48" y="90"/>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02FB312-4AC1-4F5F-8017-A64DDAD50C79}"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endParaRPr lang="fr-FR"/>
        </a:p>
      </dgm:t>
    </dgm:pt>
    <dgm:pt modelId="{49266171-1490-4480-ACC4-06CF36229C9A}">
      <dgm:prSet phldrT="[Texte]"/>
      <dgm:spPr>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dgm:spPr>
      <dgm:t>
        <a:bodyPr/>
        <a:lstStyle/>
        <a:p>
          <a:r>
            <a:rPr lang="fr-FR" dirty="0"/>
            <a:t>I</a:t>
          </a:r>
        </a:p>
      </dgm:t>
    </dgm:pt>
    <dgm:pt modelId="{52C9ADBC-4AAB-4ACA-8208-D29B8149BE84}" type="parTrans" cxnId="{56393409-E6EF-41B1-8F9C-1816309E2FB4}">
      <dgm:prSet/>
      <dgm:spPr/>
      <dgm:t>
        <a:bodyPr/>
        <a:lstStyle/>
        <a:p>
          <a:endParaRPr lang="fr-FR"/>
        </a:p>
      </dgm:t>
    </dgm:pt>
    <dgm:pt modelId="{DA2FF3CB-B034-4FDE-BA68-D000617D6D68}" type="sibTrans" cxnId="{56393409-E6EF-41B1-8F9C-1816309E2FB4}">
      <dgm:prSet/>
      <dgm:spPr/>
      <dgm:t>
        <a:bodyPr/>
        <a:lstStyle/>
        <a:p>
          <a:endParaRPr lang="fr-FR"/>
        </a:p>
      </dgm:t>
    </dgm:pt>
    <dgm:pt modelId="{F11C0C5C-4CB0-4D47-AE48-93BA5407593F}">
      <dgm:prSet phldrT="[Texte]"/>
      <dgm:spPr>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dgm:spPr>
      <dgm:t>
        <a:bodyPr/>
        <a:lstStyle/>
        <a:p>
          <a:r>
            <a:rPr lang="fr-FR" dirty="0"/>
            <a:t>II</a:t>
          </a:r>
        </a:p>
      </dgm:t>
    </dgm:pt>
    <dgm:pt modelId="{D9E58040-FF3B-4C7A-BE16-07110F4AD2DA}" type="parTrans" cxnId="{D9B94F12-E0C6-4CB9-AD94-EA44A727DF4C}">
      <dgm:prSet/>
      <dgm:spPr/>
      <dgm:t>
        <a:bodyPr/>
        <a:lstStyle/>
        <a:p>
          <a:endParaRPr lang="fr-FR"/>
        </a:p>
      </dgm:t>
    </dgm:pt>
    <dgm:pt modelId="{F847B607-7FF3-4B01-BC8B-07063F5B96A3}" type="sibTrans" cxnId="{D9B94F12-E0C6-4CB9-AD94-EA44A727DF4C}">
      <dgm:prSet/>
      <dgm:spPr/>
      <dgm:t>
        <a:bodyPr/>
        <a:lstStyle/>
        <a:p>
          <a:endParaRPr lang="fr-FR"/>
        </a:p>
      </dgm:t>
    </dgm:pt>
    <dgm:pt modelId="{CCAA3107-DE10-4BA7-9359-277D65472DB0}">
      <dgm:prSet phldrT="[Texte]"/>
      <dgm:spPr/>
      <dgm:t>
        <a:bodyPr/>
        <a:lstStyle/>
        <a:p>
          <a:r>
            <a:rPr lang="fr-FR" baseline="0" dirty="0"/>
            <a:t> KNN PRESENTATION.</a:t>
          </a:r>
          <a:endParaRPr lang="fr-FR" dirty="0"/>
        </a:p>
      </dgm:t>
    </dgm:pt>
    <dgm:pt modelId="{764B9224-88E8-4B31-9906-6920871C4C11}" type="parTrans" cxnId="{CE8F0F86-DF78-474A-8E86-8B8EB1891D85}">
      <dgm:prSet/>
      <dgm:spPr/>
      <dgm:t>
        <a:bodyPr/>
        <a:lstStyle/>
        <a:p>
          <a:endParaRPr lang="fr-FR"/>
        </a:p>
      </dgm:t>
    </dgm:pt>
    <dgm:pt modelId="{61DDAD3F-391E-4805-B84C-5792791F6BE1}" type="sibTrans" cxnId="{CE8F0F86-DF78-474A-8E86-8B8EB1891D85}">
      <dgm:prSet/>
      <dgm:spPr/>
      <dgm:t>
        <a:bodyPr/>
        <a:lstStyle/>
        <a:p>
          <a:endParaRPr lang="fr-FR"/>
        </a:p>
      </dgm:t>
    </dgm:pt>
    <dgm:pt modelId="{498C7DD3-1EF1-4E97-B651-CB8435549952}">
      <dgm:prSet phldrT="[Texte]"/>
      <dgm:spPr/>
      <dgm:t>
        <a:bodyPr/>
        <a:lstStyle/>
        <a:p>
          <a:r>
            <a:rPr lang="fr-FR" dirty="0"/>
            <a:t> KNN IMPLEMENTATION.</a:t>
          </a:r>
        </a:p>
      </dgm:t>
    </dgm:pt>
    <dgm:pt modelId="{88694FCC-30F4-4461-9E52-83B4BE248FF8}" type="parTrans" cxnId="{49BB194B-6B52-4CFD-AD52-06DD7714325C}">
      <dgm:prSet/>
      <dgm:spPr/>
      <dgm:t>
        <a:bodyPr/>
        <a:lstStyle/>
        <a:p>
          <a:endParaRPr lang="fr-FR"/>
        </a:p>
      </dgm:t>
    </dgm:pt>
    <dgm:pt modelId="{1DEE1358-1676-425C-A8C8-D98598D86C89}" type="sibTrans" cxnId="{49BB194B-6B52-4CFD-AD52-06DD7714325C}">
      <dgm:prSet/>
      <dgm:spPr/>
      <dgm:t>
        <a:bodyPr/>
        <a:lstStyle/>
        <a:p>
          <a:endParaRPr lang="fr-FR"/>
        </a:p>
      </dgm:t>
    </dgm:pt>
    <dgm:pt modelId="{D27A92B1-3F3D-4F2F-946F-E74E2DA0D323}">
      <dgm:prSet phldrT="[Texte]"/>
      <dgm:spPr>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dgm:spPr>
      <dgm:t>
        <a:bodyPr/>
        <a:lstStyle/>
        <a:p>
          <a:r>
            <a:rPr lang="fr-FR" dirty="0"/>
            <a:t>III</a:t>
          </a:r>
        </a:p>
      </dgm:t>
    </dgm:pt>
    <dgm:pt modelId="{C298A1DB-BFF6-48AA-9BB7-0E38A4C43B7D}" type="parTrans" cxnId="{023DF7B7-B894-44C0-A15E-AB6186D4393B}">
      <dgm:prSet/>
      <dgm:spPr/>
      <dgm:t>
        <a:bodyPr/>
        <a:lstStyle/>
        <a:p>
          <a:endParaRPr lang="fr-FR"/>
        </a:p>
      </dgm:t>
    </dgm:pt>
    <dgm:pt modelId="{55CDC116-0846-44DE-9818-00186141CD0B}" type="sibTrans" cxnId="{023DF7B7-B894-44C0-A15E-AB6186D4393B}">
      <dgm:prSet/>
      <dgm:spPr/>
      <dgm:t>
        <a:bodyPr/>
        <a:lstStyle/>
        <a:p>
          <a:endParaRPr lang="fr-FR"/>
        </a:p>
      </dgm:t>
    </dgm:pt>
    <dgm:pt modelId="{76329F39-F1B8-4924-9349-00F1C2F2CDDC}">
      <dgm:prSet phldrT="[Texte]"/>
      <dgm:spPr/>
      <dgm:t>
        <a:bodyPr/>
        <a:lstStyle/>
        <a:p>
          <a:r>
            <a:rPr lang="fr-FR" dirty="0"/>
            <a:t>CONCLUSION</a:t>
          </a:r>
        </a:p>
      </dgm:t>
    </dgm:pt>
    <dgm:pt modelId="{A0F08E58-1382-4AC2-8AEB-DA558B2BD89C}" type="parTrans" cxnId="{DF008D66-B99A-49AB-97B3-C3D6643348F2}">
      <dgm:prSet/>
      <dgm:spPr/>
      <dgm:t>
        <a:bodyPr/>
        <a:lstStyle/>
        <a:p>
          <a:endParaRPr lang="fr-FR"/>
        </a:p>
      </dgm:t>
    </dgm:pt>
    <dgm:pt modelId="{0F336E93-478E-475E-9DB4-503C405257D3}" type="sibTrans" cxnId="{DF008D66-B99A-49AB-97B3-C3D6643348F2}">
      <dgm:prSet/>
      <dgm:spPr/>
      <dgm:t>
        <a:bodyPr/>
        <a:lstStyle/>
        <a:p>
          <a:endParaRPr lang="fr-FR"/>
        </a:p>
      </dgm:t>
    </dgm:pt>
    <dgm:pt modelId="{079A20B6-B32D-4013-A05B-AAC74855D9CE}">
      <dgm:prSet phldrT="[Texte]"/>
      <dgm:spPr/>
      <dgm:t>
        <a:bodyPr/>
        <a:lstStyle/>
        <a:p>
          <a:r>
            <a:rPr lang="fr-FR" dirty="0"/>
            <a:t> Introduction.</a:t>
          </a:r>
        </a:p>
      </dgm:t>
    </dgm:pt>
    <dgm:pt modelId="{8711C294-B718-4F99-88F8-BDC972F0F826}" type="sibTrans" cxnId="{A938AE00-6FC3-466E-9CB5-1C8DB64BABA7}">
      <dgm:prSet/>
      <dgm:spPr/>
      <dgm:t>
        <a:bodyPr/>
        <a:lstStyle/>
        <a:p>
          <a:endParaRPr lang="fr-FR"/>
        </a:p>
      </dgm:t>
    </dgm:pt>
    <dgm:pt modelId="{728E2272-67BF-4002-9E02-3337E70EE484}" type="parTrans" cxnId="{A938AE00-6FC3-466E-9CB5-1C8DB64BABA7}">
      <dgm:prSet/>
      <dgm:spPr/>
      <dgm:t>
        <a:bodyPr/>
        <a:lstStyle/>
        <a:p>
          <a:endParaRPr lang="fr-FR"/>
        </a:p>
      </dgm:t>
    </dgm:pt>
    <dgm:pt modelId="{947D78B2-611B-4257-BD7A-BA66620C418B}" type="pres">
      <dgm:prSet presAssocID="{D02FB312-4AC1-4F5F-8017-A64DDAD50C79}" presName="linearFlow" presStyleCnt="0">
        <dgm:presLayoutVars>
          <dgm:dir/>
          <dgm:animLvl val="lvl"/>
          <dgm:resizeHandles val="exact"/>
        </dgm:presLayoutVars>
      </dgm:prSet>
      <dgm:spPr/>
    </dgm:pt>
    <dgm:pt modelId="{FCD2CF6C-42DC-4EB4-94B8-3C4B896EBED6}" type="pres">
      <dgm:prSet presAssocID="{49266171-1490-4480-ACC4-06CF36229C9A}" presName="composite" presStyleCnt="0"/>
      <dgm:spPr/>
    </dgm:pt>
    <dgm:pt modelId="{1EF212E6-FA91-4F51-9EB4-F5D7AC7E0392}" type="pres">
      <dgm:prSet presAssocID="{49266171-1490-4480-ACC4-06CF36229C9A}" presName="parentText" presStyleLbl="alignNode1" presStyleIdx="0" presStyleCnt="3" custLinFactNeighborX="-15873" custLinFactNeighborY="-3788">
        <dgm:presLayoutVars>
          <dgm:chMax val="1"/>
          <dgm:bulletEnabled val="1"/>
        </dgm:presLayoutVars>
      </dgm:prSet>
      <dgm:spPr/>
    </dgm:pt>
    <dgm:pt modelId="{610F88F9-1F3D-4010-AFE6-CE0BA3F48389}" type="pres">
      <dgm:prSet presAssocID="{49266171-1490-4480-ACC4-06CF36229C9A}" presName="descendantText" presStyleLbl="alignAcc1" presStyleIdx="0" presStyleCnt="3">
        <dgm:presLayoutVars>
          <dgm:bulletEnabled val="1"/>
        </dgm:presLayoutVars>
      </dgm:prSet>
      <dgm:spPr/>
    </dgm:pt>
    <dgm:pt modelId="{09C2815B-321C-40D0-AD30-B3B33558AE73}" type="pres">
      <dgm:prSet presAssocID="{DA2FF3CB-B034-4FDE-BA68-D000617D6D68}" presName="sp" presStyleCnt="0"/>
      <dgm:spPr/>
    </dgm:pt>
    <dgm:pt modelId="{317E1C6E-35DC-4A68-9D5B-A926BC57B5AA}" type="pres">
      <dgm:prSet presAssocID="{F11C0C5C-4CB0-4D47-AE48-93BA5407593F}" presName="composite" presStyleCnt="0"/>
      <dgm:spPr/>
    </dgm:pt>
    <dgm:pt modelId="{D63BEDF4-88EC-4E1A-8BAF-99CFF6BCB0FB}" type="pres">
      <dgm:prSet presAssocID="{F11C0C5C-4CB0-4D47-AE48-93BA5407593F}" presName="parentText" presStyleLbl="alignNode1" presStyleIdx="1" presStyleCnt="3">
        <dgm:presLayoutVars>
          <dgm:chMax val="1"/>
          <dgm:bulletEnabled val="1"/>
        </dgm:presLayoutVars>
      </dgm:prSet>
      <dgm:spPr/>
    </dgm:pt>
    <dgm:pt modelId="{BB8732B7-1651-4AF0-ACD8-8B58C12978E6}" type="pres">
      <dgm:prSet presAssocID="{F11C0C5C-4CB0-4D47-AE48-93BA5407593F}" presName="descendantText" presStyleLbl="alignAcc1" presStyleIdx="1" presStyleCnt="3">
        <dgm:presLayoutVars>
          <dgm:bulletEnabled val="1"/>
        </dgm:presLayoutVars>
      </dgm:prSet>
      <dgm:spPr/>
    </dgm:pt>
    <dgm:pt modelId="{FDBBA2B9-A51C-47CC-AD87-F3B1DC79A686}" type="pres">
      <dgm:prSet presAssocID="{F847B607-7FF3-4B01-BC8B-07063F5B96A3}" presName="sp" presStyleCnt="0"/>
      <dgm:spPr/>
    </dgm:pt>
    <dgm:pt modelId="{517278FE-F367-4119-95E9-79CD05BD6B63}" type="pres">
      <dgm:prSet presAssocID="{D27A92B1-3F3D-4F2F-946F-E74E2DA0D323}" presName="composite" presStyleCnt="0"/>
      <dgm:spPr/>
    </dgm:pt>
    <dgm:pt modelId="{58F541AA-390C-4ADE-8983-DD84B80EEEDD}" type="pres">
      <dgm:prSet presAssocID="{D27A92B1-3F3D-4F2F-946F-E74E2DA0D323}" presName="parentText" presStyleLbl="alignNode1" presStyleIdx="2" presStyleCnt="3">
        <dgm:presLayoutVars>
          <dgm:chMax val="1"/>
          <dgm:bulletEnabled val="1"/>
        </dgm:presLayoutVars>
      </dgm:prSet>
      <dgm:spPr/>
    </dgm:pt>
    <dgm:pt modelId="{96741A2A-CF02-4D00-9018-608B5B0EE4CC}" type="pres">
      <dgm:prSet presAssocID="{D27A92B1-3F3D-4F2F-946F-E74E2DA0D323}" presName="descendantText" presStyleLbl="alignAcc1" presStyleIdx="2" presStyleCnt="3">
        <dgm:presLayoutVars>
          <dgm:bulletEnabled val="1"/>
        </dgm:presLayoutVars>
      </dgm:prSet>
      <dgm:spPr/>
    </dgm:pt>
  </dgm:ptLst>
  <dgm:cxnLst>
    <dgm:cxn modelId="{A938AE00-6FC3-466E-9CB5-1C8DB64BABA7}" srcId="{49266171-1490-4480-ACC4-06CF36229C9A}" destId="{079A20B6-B32D-4013-A05B-AAC74855D9CE}" srcOrd="0" destOrd="0" parTransId="{728E2272-67BF-4002-9E02-3337E70EE484}" sibTransId="{8711C294-B718-4F99-88F8-BDC972F0F826}"/>
    <dgm:cxn modelId="{56393409-E6EF-41B1-8F9C-1816309E2FB4}" srcId="{D02FB312-4AC1-4F5F-8017-A64DDAD50C79}" destId="{49266171-1490-4480-ACC4-06CF36229C9A}" srcOrd="0" destOrd="0" parTransId="{52C9ADBC-4AAB-4ACA-8208-D29B8149BE84}" sibTransId="{DA2FF3CB-B034-4FDE-BA68-D000617D6D68}"/>
    <dgm:cxn modelId="{D9B94F12-E0C6-4CB9-AD94-EA44A727DF4C}" srcId="{D02FB312-4AC1-4F5F-8017-A64DDAD50C79}" destId="{F11C0C5C-4CB0-4D47-AE48-93BA5407593F}" srcOrd="1" destOrd="0" parTransId="{D9E58040-FF3B-4C7A-BE16-07110F4AD2DA}" sibTransId="{F847B607-7FF3-4B01-BC8B-07063F5B96A3}"/>
    <dgm:cxn modelId="{CE896C28-24B6-4135-83B5-A471E2943714}" type="presOf" srcId="{498C7DD3-1EF1-4E97-B651-CB8435549952}" destId="{BB8732B7-1651-4AF0-ACD8-8B58C12978E6}" srcOrd="0" destOrd="1" presId="urn:microsoft.com/office/officeart/2005/8/layout/chevron2"/>
    <dgm:cxn modelId="{7EB4EE3C-3E86-47A6-97C6-8CC20ECD7B3C}" type="presOf" srcId="{CCAA3107-DE10-4BA7-9359-277D65472DB0}" destId="{BB8732B7-1651-4AF0-ACD8-8B58C12978E6}" srcOrd="0" destOrd="0" presId="urn:microsoft.com/office/officeart/2005/8/layout/chevron2"/>
    <dgm:cxn modelId="{9419565F-E6BC-493F-AF51-FFC06C3C8B33}" type="presOf" srcId="{F11C0C5C-4CB0-4D47-AE48-93BA5407593F}" destId="{D63BEDF4-88EC-4E1A-8BAF-99CFF6BCB0FB}" srcOrd="0" destOrd="0" presId="urn:microsoft.com/office/officeart/2005/8/layout/chevron2"/>
    <dgm:cxn modelId="{74D29961-69AD-4BF0-970C-BD0CED81DB15}" type="presOf" srcId="{D02FB312-4AC1-4F5F-8017-A64DDAD50C79}" destId="{947D78B2-611B-4257-BD7A-BA66620C418B}" srcOrd="0" destOrd="0" presId="urn:microsoft.com/office/officeart/2005/8/layout/chevron2"/>
    <dgm:cxn modelId="{A054BF65-7824-4F5B-BB01-07091A86B907}" type="presOf" srcId="{079A20B6-B32D-4013-A05B-AAC74855D9CE}" destId="{610F88F9-1F3D-4010-AFE6-CE0BA3F48389}" srcOrd="0" destOrd="0" presId="urn:microsoft.com/office/officeart/2005/8/layout/chevron2"/>
    <dgm:cxn modelId="{DF008D66-B99A-49AB-97B3-C3D6643348F2}" srcId="{D27A92B1-3F3D-4F2F-946F-E74E2DA0D323}" destId="{76329F39-F1B8-4924-9349-00F1C2F2CDDC}" srcOrd="0" destOrd="0" parTransId="{A0F08E58-1382-4AC2-8AEB-DA558B2BD89C}" sibTransId="{0F336E93-478E-475E-9DB4-503C405257D3}"/>
    <dgm:cxn modelId="{49BB194B-6B52-4CFD-AD52-06DD7714325C}" srcId="{F11C0C5C-4CB0-4D47-AE48-93BA5407593F}" destId="{498C7DD3-1EF1-4E97-B651-CB8435549952}" srcOrd="1" destOrd="0" parTransId="{88694FCC-30F4-4461-9E52-83B4BE248FF8}" sibTransId="{1DEE1358-1676-425C-A8C8-D98598D86C89}"/>
    <dgm:cxn modelId="{CE8F0F86-DF78-474A-8E86-8B8EB1891D85}" srcId="{F11C0C5C-4CB0-4D47-AE48-93BA5407593F}" destId="{CCAA3107-DE10-4BA7-9359-277D65472DB0}" srcOrd="0" destOrd="0" parTransId="{764B9224-88E8-4B31-9906-6920871C4C11}" sibTransId="{61DDAD3F-391E-4805-B84C-5792791F6BE1}"/>
    <dgm:cxn modelId="{54D6D990-26D6-4F13-A054-64D1C8F304A9}" type="presOf" srcId="{76329F39-F1B8-4924-9349-00F1C2F2CDDC}" destId="{96741A2A-CF02-4D00-9018-608B5B0EE4CC}" srcOrd="0" destOrd="0" presId="urn:microsoft.com/office/officeart/2005/8/layout/chevron2"/>
    <dgm:cxn modelId="{D8B55493-280A-4123-8DA7-66484ADC67CB}" type="presOf" srcId="{D27A92B1-3F3D-4F2F-946F-E74E2DA0D323}" destId="{58F541AA-390C-4ADE-8983-DD84B80EEEDD}" srcOrd="0" destOrd="0" presId="urn:microsoft.com/office/officeart/2005/8/layout/chevron2"/>
    <dgm:cxn modelId="{023DF7B7-B894-44C0-A15E-AB6186D4393B}" srcId="{D02FB312-4AC1-4F5F-8017-A64DDAD50C79}" destId="{D27A92B1-3F3D-4F2F-946F-E74E2DA0D323}" srcOrd="2" destOrd="0" parTransId="{C298A1DB-BFF6-48AA-9BB7-0E38A4C43B7D}" sibTransId="{55CDC116-0846-44DE-9818-00186141CD0B}"/>
    <dgm:cxn modelId="{2E8B08FB-5BE6-48FA-B2E0-A436D6AD00ED}" type="presOf" srcId="{49266171-1490-4480-ACC4-06CF36229C9A}" destId="{1EF212E6-FA91-4F51-9EB4-F5D7AC7E0392}" srcOrd="0" destOrd="0" presId="urn:microsoft.com/office/officeart/2005/8/layout/chevron2"/>
    <dgm:cxn modelId="{77CDA53F-425C-4AB9-8497-764F4FF2759F}" type="presParOf" srcId="{947D78B2-611B-4257-BD7A-BA66620C418B}" destId="{FCD2CF6C-42DC-4EB4-94B8-3C4B896EBED6}" srcOrd="0" destOrd="0" presId="urn:microsoft.com/office/officeart/2005/8/layout/chevron2"/>
    <dgm:cxn modelId="{5FC97BAB-F2BB-4082-AF74-D905D06F2631}" type="presParOf" srcId="{FCD2CF6C-42DC-4EB4-94B8-3C4B896EBED6}" destId="{1EF212E6-FA91-4F51-9EB4-F5D7AC7E0392}" srcOrd="0" destOrd="0" presId="urn:microsoft.com/office/officeart/2005/8/layout/chevron2"/>
    <dgm:cxn modelId="{B6032F9E-0244-4F92-B8D1-CABB89D517CC}" type="presParOf" srcId="{FCD2CF6C-42DC-4EB4-94B8-3C4B896EBED6}" destId="{610F88F9-1F3D-4010-AFE6-CE0BA3F48389}" srcOrd="1" destOrd="0" presId="urn:microsoft.com/office/officeart/2005/8/layout/chevron2"/>
    <dgm:cxn modelId="{53285421-FE27-48B0-AA95-61332D9512AE}" type="presParOf" srcId="{947D78B2-611B-4257-BD7A-BA66620C418B}" destId="{09C2815B-321C-40D0-AD30-B3B33558AE73}" srcOrd="1" destOrd="0" presId="urn:microsoft.com/office/officeart/2005/8/layout/chevron2"/>
    <dgm:cxn modelId="{D062ADFC-7330-4953-B9D6-EF5F2D1988BF}" type="presParOf" srcId="{947D78B2-611B-4257-BD7A-BA66620C418B}" destId="{317E1C6E-35DC-4A68-9D5B-A926BC57B5AA}" srcOrd="2" destOrd="0" presId="urn:microsoft.com/office/officeart/2005/8/layout/chevron2"/>
    <dgm:cxn modelId="{610697DE-2A81-4711-BAAB-68CA4232B5A4}" type="presParOf" srcId="{317E1C6E-35DC-4A68-9D5B-A926BC57B5AA}" destId="{D63BEDF4-88EC-4E1A-8BAF-99CFF6BCB0FB}" srcOrd="0" destOrd="0" presId="urn:microsoft.com/office/officeart/2005/8/layout/chevron2"/>
    <dgm:cxn modelId="{09709946-CE8E-4421-8158-8AE4CBDE0067}" type="presParOf" srcId="{317E1C6E-35DC-4A68-9D5B-A926BC57B5AA}" destId="{BB8732B7-1651-4AF0-ACD8-8B58C12978E6}" srcOrd="1" destOrd="0" presId="urn:microsoft.com/office/officeart/2005/8/layout/chevron2"/>
    <dgm:cxn modelId="{CEA666DA-20EE-4470-B96A-D35C964B2AE9}" type="presParOf" srcId="{947D78B2-611B-4257-BD7A-BA66620C418B}" destId="{FDBBA2B9-A51C-47CC-AD87-F3B1DC79A686}" srcOrd="3" destOrd="0" presId="urn:microsoft.com/office/officeart/2005/8/layout/chevron2"/>
    <dgm:cxn modelId="{3298577F-87C5-41BB-8AB8-08CB3A11B1A9}" type="presParOf" srcId="{947D78B2-611B-4257-BD7A-BA66620C418B}" destId="{517278FE-F367-4119-95E9-79CD05BD6B63}" srcOrd="4" destOrd="0" presId="urn:microsoft.com/office/officeart/2005/8/layout/chevron2"/>
    <dgm:cxn modelId="{12253113-5D61-4CDA-88B2-FCC37DA96801}" type="presParOf" srcId="{517278FE-F367-4119-95E9-79CD05BD6B63}" destId="{58F541AA-390C-4ADE-8983-DD84B80EEEDD}" srcOrd="0" destOrd="0" presId="urn:microsoft.com/office/officeart/2005/8/layout/chevron2"/>
    <dgm:cxn modelId="{49B6AD51-C7F3-4D29-A3B1-0D648AD4AACA}" type="presParOf" srcId="{517278FE-F367-4119-95E9-79CD05BD6B63}" destId="{96741A2A-CF02-4D00-9018-608B5B0EE4CC}"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7157299-9391-4024-B181-1B8520AB8DEB}" type="doc">
      <dgm:prSet loTypeId="urn:microsoft.com/office/officeart/2005/8/layout/gear1" loCatId="process" qsTypeId="urn:microsoft.com/office/officeart/2005/8/quickstyle/3d1" qsCatId="3D" csTypeId="urn:microsoft.com/office/officeart/2005/8/colors/accent1_4" csCatId="accent1" phldr="1"/>
      <dgm:spPr/>
    </dgm:pt>
    <dgm:pt modelId="{33DD4DA9-B21C-4F89-90E8-AF8887CDB811}">
      <dgm:prSet phldrT="[Texte]"/>
      <dgm:spPr/>
      <dgm:t>
        <a:bodyPr/>
        <a:lstStyle/>
        <a:p>
          <a:pPr algn="ctr"/>
          <a:r>
            <a:rPr lang="fr-FR" dirty="0"/>
            <a:t>  KNN</a:t>
          </a:r>
        </a:p>
      </dgm:t>
    </dgm:pt>
    <dgm:pt modelId="{84CB4EEF-564F-4327-A702-28B46C087575}" type="parTrans" cxnId="{2A4A6B50-327D-49E3-9C41-BDCB0ACAD79D}">
      <dgm:prSet/>
      <dgm:spPr/>
      <dgm:t>
        <a:bodyPr/>
        <a:lstStyle/>
        <a:p>
          <a:endParaRPr lang="fr-FR"/>
        </a:p>
      </dgm:t>
    </dgm:pt>
    <dgm:pt modelId="{7C5540EC-152B-4887-BEBB-982532325143}" type="sibTrans" cxnId="{2A4A6B50-327D-49E3-9C41-BDCB0ACAD79D}">
      <dgm:prSet/>
      <dgm:spPr/>
      <dgm:t>
        <a:bodyPr/>
        <a:lstStyle/>
        <a:p>
          <a:endParaRPr lang="fr-FR"/>
        </a:p>
      </dgm:t>
    </dgm:pt>
    <dgm:pt modelId="{9BB639E2-2DB7-4785-8233-9326DA550DEA}">
      <dgm:prSet phldrT="[Texte]"/>
      <dgm:spPr/>
      <dgm:t>
        <a:bodyPr/>
        <a:lstStyle/>
        <a:p>
          <a:r>
            <a:rPr lang="fr-FR" dirty="0"/>
            <a:t> KNN</a:t>
          </a:r>
        </a:p>
      </dgm:t>
    </dgm:pt>
    <dgm:pt modelId="{B7A435B1-61AA-476E-802B-80BA43A72504}" type="parTrans" cxnId="{2F71DED4-2783-42C3-9315-0284495BC78A}">
      <dgm:prSet/>
      <dgm:spPr/>
      <dgm:t>
        <a:bodyPr/>
        <a:lstStyle/>
        <a:p>
          <a:endParaRPr lang="fr-FR"/>
        </a:p>
      </dgm:t>
    </dgm:pt>
    <dgm:pt modelId="{97D950DD-2618-4B4F-B08B-3ECD3E1C24D6}" type="sibTrans" cxnId="{2F71DED4-2783-42C3-9315-0284495BC78A}">
      <dgm:prSet/>
      <dgm:spPr/>
      <dgm:t>
        <a:bodyPr/>
        <a:lstStyle/>
        <a:p>
          <a:endParaRPr lang="fr-FR"/>
        </a:p>
      </dgm:t>
    </dgm:pt>
    <dgm:pt modelId="{6656DFCA-6B8C-4DC4-B66F-1DED42C33795}">
      <dgm:prSet phldrT="[Texte]"/>
      <dgm:spPr/>
      <dgm:t>
        <a:bodyPr/>
        <a:lstStyle/>
        <a:p>
          <a:r>
            <a:rPr lang="fr-FR" dirty="0"/>
            <a:t>KNN</a:t>
          </a:r>
        </a:p>
      </dgm:t>
    </dgm:pt>
    <dgm:pt modelId="{459EB788-1E37-4528-842C-AFFCABA948C6}" type="parTrans" cxnId="{4174396E-9727-42C1-8CC7-88C96736873D}">
      <dgm:prSet/>
      <dgm:spPr/>
      <dgm:t>
        <a:bodyPr/>
        <a:lstStyle/>
        <a:p>
          <a:endParaRPr lang="fr-FR"/>
        </a:p>
      </dgm:t>
    </dgm:pt>
    <dgm:pt modelId="{04F57BCA-914A-4F5F-B196-09111298EB61}" type="sibTrans" cxnId="{4174396E-9727-42C1-8CC7-88C96736873D}">
      <dgm:prSet/>
      <dgm:spPr/>
      <dgm:t>
        <a:bodyPr/>
        <a:lstStyle/>
        <a:p>
          <a:endParaRPr lang="fr-FR"/>
        </a:p>
      </dgm:t>
    </dgm:pt>
    <dgm:pt modelId="{170446BD-A0E0-428D-9BF0-11372850FB9E}" type="pres">
      <dgm:prSet presAssocID="{F7157299-9391-4024-B181-1B8520AB8DEB}" presName="composite" presStyleCnt="0">
        <dgm:presLayoutVars>
          <dgm:chMax val="3"/>
          <dgm:animLvl val="lvl"/>
          <dgm:resizeHandles val="exact"/>
        </dgm:presLayoutVars>
      </dgm:prSet>
      <dgm:spPr/>
    </dgm:pt>
    <dgm:pt modelId="{A190C215-EC77-4FBD-ABD0-22ECBFF07C0D}" type="pres">
      <dgm:prSet presAssocID="{33DD4DA9-B21C-4F89-90E8-AF8887CDB811}" presName="gear1" presStyleLbl="node1" presStyleIdx="0" presStyleCnt="3" custLinFactNeighborX="832" custLinFactNeighborY="545">
        <dgm:presLayoutVars>
          <dgm:chMax val="1"/>
          <dgm:bulletEnabled val="1"/>
        </dgm:presLayoutVars>
      </dgm:prSet>
      <dgm:spPr/>
    </dgm:pt>
    <dgm:pt modelId="{2BFA7143-CF3A-43BF-9A8B-9AF5DEB863C8}" type="pres">
      <dgm:prSet presAssocID="{33DD4DA9-B21C-4F89-90E8-AF8887CDB811}" presName="gear1srcNode" presStyleLbl="node1" presStyleIdx="0" presStyleCnt="3"/>
      <dgm:spPr/>
    </dgm:pt>
    <dgm:pt modelId="{5DC3638D-C430-4785-9E20-C5294E996C12}" type="pres">
      <dgm:prSet presAssocID="{33DD4DA9-B21C-4F89-90E8-AF8887CDB811}" presName="gear1dstNode" presStyleLbl="node1" presStyleIdx="0" presStyleCnt="3"/>
      <dgm:spPr/>
    </dgm:pt>
    <dgm:pt modelId="{12D49530-14D7-41DF-8C96-F299F33CBDFC}" type="pres">
      <dgm:prSet presAssocID="{9BB639E2-2DB7-4785-8233-9326DA550DEA}" presName="gear2" presStyleLbl="node1" presStyleIdx="1" presStyleCnt="3">
        <dgm:presLayoutVars>
          <dgm:chMax val="1"/>
          <dgm:bulletEnabled val="1"/>
        </dgm:presLayoutVars>
      </dgm:prSet>
      <dgm:spPr/>
    </dgm:pt>
    <dgm:pt modelId="{C1EDB897-9FAE-4D4F-8E89-EFADF3301E5D}" type="pres">
      <dgm:prSet presAssocID="{9BB639E2-2DB7-4785-8233-9326DA550DEA}" presName="gear2srcNode" presStyleLbl="node1" presStyleIdx="1" presStyleCnt="3"/>
      <dgm:spPr/>
    </dgm:pt>
    <dgm:pt modelId="{7C65B088-CF61-4C18-B396-6D7D3FCF9305}" type="pres">
      <dgm:prSet presAssocID="{9BB639E2-2DB7-4785-8233-9326DA550DEA}" presName="gear2dstNode" presStyleLbl="node1" presStyleIdx="1" presStyleCnt="3"/>
      <dgm:spPr/>
    </dgm:pt>
    <dgm:pt modelId="{FA3CCF0A-C788-42A1-BDD8-63CD74C10128}" type="pres">
      <dgm:prSet presAssocID="{6656DFCA-6B8C-4DC4-B66F-1DED42C33795}" presName="gear3" presStyleLbl="node1" presStyleIdx="2" presStyleCnt="3"/>
      <dgm:spPr/>
    </dgm:pt>
    <dgm:pt modelId="{A486656C-FF9E-4466-BD40-9C17A5EAC1E9}" type="pres">
      <dgm:prSet presAssocID="{6656DFCA-6B8C-4DC4-B66F-1DED42C33795}" presName="gear3tx" presStyleLbl="node1" presStyleIdx="2" presStyleCnt="3">
        <dgm:presLayoutVars>
          <dgm:chMax val="1"/>
          <dgm:bulletEnabled val="1"/>
        </dgm:presLayoutVars>
      </dgm:prSet>
      <dgm:spPr/>
    </dgm:pt>
    <dgm:pt modelId="{6C34C8EA-15BC-4444-A61F-A1C953C126E3}" type="pres">
      <dgm:prSet presAssocID="{6656DFCA-6B8C-4DC4-B66F-1DED42C33795}" presName="gear3srcNode" presStyleLbl="node1" presStyleIdx="2" presStyleCnt="3"/>
      <dgm:spPr/>
    </dgm:pt>
    <dgm:pt modelId="{3C67D009-993B-4824-9B99-B90E169C57D1}" type="pres">
      <dgm:prSet presAssocID="{6656DFCA-6B8C-4DC4-B66F-1DED42C33795}" presName="gear3dstNode" presStyleLbl="node1" presStyleIdx="2" presStyleCnt="3"/>
      <dgm:spPr/>
    </dgm:pt>
    <dgm:pt modelId="{418FC9CA-1DB0-4A4C-BC6B-830E8F1ADFEA}" type="pres">
      <dgm:prSet presAssocID="{7C5540EC-152B-4887-BEBB-982532325143}" presName="connector1" presStyleLbl="sibTrans2D1" presStyleIdx="0" presStyleCnt="3"/>
      <dgm:spPr/>
    </dgm:pt>
    <dgm:pt modelId="{306123CE-8989-4223-8D98-F7C336DDE887}" type="pres">
      <dgm:prSet presAssocID="{97D950DD-2618-4B4F-B08B-3ECD3E1C24D6}" presName="connector2" presStyleLbl="sibTrans2D1" presStyleIdx="1" presStyleCnt="3"/>
      <dgm:spPr/>
    </dgm:pt>
    <dgm:pt modelId="{72EFED04-841A-4A60-9899-81C34F37BEED}" type="pres">
      <dgm:prSet presAssocID="{04F57BCA-914A-4F5F-B196-09111298EB61}" presName="connector3" presStyleLbl="sibTrans2D1" presStyleIdx="2" presStyleCnt="3"/>
      <dgm:spPr/>
    </dgm:pt>
  </dgm:ptLst>
  <dgm:cxnLst>
    <dgm:cxn modelId="{68424008-9F8D-4A96-A290-DD41FA11AB78}" type="presOf" srcId="{33DD4DA9-B21C-4F89-90E8-AF8887CDB811}" destId="{2BFA7143-CF3A-43BF-9A8B-9AF5DEB863C8}" srcOrd="1" destOrd="0" presId="urn:microsoft.com/office/officeart/2005/8/layout/gear1"/>
    <dgm:cxn modelId="{64EA3F18-B239-4F38-B923-FD9D65F1BEA9}" type="presOf" srcId="{9BB639E2-2DB7-4785-8233-9326DA550DEA}" destId="{C1EDB897-9FAE-4D4F-8E89-EFADF3301E5D}" srcOrd="1" destOrd="0" presId="urn:microsoft.com/office/officeart/2005/8/layout/gear1"/>
    <dgm:cxn modelId="{007FE261-6F17-4606-B77E-F5AD9AE70DEF}" type="presOf" srcId="{9BB639E2-2DB7-4785-8233-9326DA550DEA}" destId="{12D49530-14D7-41DF-8C96-F299F33CBDFC}" srcOrd="0" destOrd="0" presId="urn:microsoft.com/office/officeart/2005/8/layout/gear1"/>
    <dgm:cxn modelId="{5554426A-ECC7-44ED-B5A8-F30917A9D7B2}" type="presOf" srcId="{6656DFCA-6B8C-4DC4-B66F-1DED42C33795}" destId="{3C67D009-993B-4824-9B99-B90E169C57D1}" srcOrd="3" destOrd="0" presId="urn:microsoft.com/office/officeart/2005/8/layout/gear1"/>
    <dgm:cxn modelId="{87C5236C-CD10-4F3F-B56D-0E4E08C9CA01}" type="presOf" srcId="{33DD4DA9-B21C-4F89-90E8-AF8887CDB811}" destId="{A190C215-EC77-4FBD-ABD0-22ECBFF07C0D}" srcOrd="0" destOrd="0" presId="urn:microsoft.com/office/officeart/2005/8/layout/gear1"/>
    <dgm:cxn modelId="{4174396E-9727-42C1-8CC7-88C96736873D}" srcId="{F7157299-9391-4024-B181-1B8520AB8DEB}" destId="{6656DFCA-6B8C-4DC4-B66F-1DED42C33795}" srcOrd="2" destOrd="0" parTransId="{459EB788-1E37-4528-842C-AFFCABA948C6}" sibTransId="{04F57BCA-914A-4F5F-B196-09111298EB61}"/>
    <dgm:cxn modelId="{2A4A6B50-327D-49E3-9C41-BDCB0ACAD79D}" srcId="{F7157299-9391-4024-B181-1B8520AB8DEB}" destId="{33DD4DA9-B21C-4F89-90E8-AF8887CDB811}" srcOrd="0" destOrd="0" parTransId="{84CB4EEF-564F-4327-A702-28B46C087575}" sibTransId="{7C5540EC-152B-4887-BEBB-982532325143}"/>
    <dgm:cxn modelId="{A059AE8F-6DF1-4D56-BF87-D82FA9004162}" type="presOf" srcId="{04F57BCA-914A-4F5F-B196-09111298EB61}" destId="{72EFED04-841A-4A60-9899-81C34F37BEED}" srcOrd="0" destOrd="0" presId="urn:microsoft.com/office/officeart/2005/8/layout/gear1"/>
    <dgm:cxn modelId="{5D83FA94-8B91-4B86-BFFA-33D0E2837CBE}" type="presOf" srcId="{6656DFCA-6B8C-4DC4-B66F-1DED42C33795}" destId="{A486656C-FF9E-4466-BD40-9C17A5EAC1E9}" srcOrd="1" destOrd="0" presId="urn:microsoft.com/office/officeart/2005/8/layout/gear1"/>
    <dgm:cxn modelId="{75C04CBF-437F-48EC-83BC-249E5BC8DB06}" type="presOf" srcId="{9BB639E2-2DB7-4785-8233-9326DA550DEA}" destId="{7C65B088-CF61-4C18-B396-6D7D3FCF9305}" srcOrd="2" destOrd="0" presId="urn:microsoft.com/office/officeart/2005/8/layout/gear1"/>
    <dgm:cxn modelId="{9D1C91CD-6F81-4970-AA2C-FEEF3361C8B1}" type="presOf" srcId="{33DD4DA9-B21C-4F89-90E8-AF8887CDB811}" destId="{5DC3638D-C430-4785-9E20-C5294E996C12}" srcOrd="2" destOrd="0" presId="urn:microsoft.com/office/officeart/2005/8/layout/gear1"/>
    <dgm:cxn modelId="{B0982AD3-2CA6-4A2B-9797-D0F0B802A8E2}" type="presOf" srcId="{6656DFCA-6B8C-4DC4-B66F-1DED42C33795}" destId="{6C34C8EA-15BC-4444-A61F-A1C953C126E3}" srcOrd="2" destOrd="0" presId="urn:microsoft.com/office/officeart/2005/8/layout/gear1"/>
    <dgm:cxn modelId="{2F71DED4-2783-42C3-9315-0284495BC78A}" srcId="{F7157299-9391-4024-B181-1B8520AB8DEB}" destId="{9BB639E2-2DB7-4785-8233-9326DA550DEA}" srcOrd="1" destOrd="0" parTransId="{B7A435B1-61AA-476E-802B-80BA43A72504}" sibTransId="{97D950DD-2618-4B4F-B08B-3ECD3E1C24D6}"/>
    <dgm:cxn modelId="{5E2D33E5-B1F5-4DED-BB26-1C4799B0A575}" type="presOf" srcId="{6656DFCA-6B8C-4DC4-B66F-1DED42C33795}" destId="{FA3CCF0A-C788-42A1-BDD8-63CD74C10128}" srcOrd="0" destOrd="0" presId="urn:microsoft.com/office/officeart/2005/8/layout/gear1"/>
    <dgm:cxn modelId="{2346DBE5-FDCF-4890-BB91-CCFA0CAE4F19}" type="presOf" srcId="{97D950DD-2618-4B4F-B08B-3ECD3E1C24D6}" destId="{306123CE-8989-4223-8D98-F7C336DDE887}" srcOrd="0" destOrd="0" presId="urn:microsoft.com/office/officeart/2005/8/layout/gear1"/>
    <dgm:cxn modelId="{F2C94FEB-AF4E-4E92-86CD-A1EE1F4FFBF6}" type="presOf" srcId="{7C5540EC-152B-4887-BEBB-982532325143}" destId="{418FC9CA-1DB0-4A4C-BC6B-830E8F1ADFEA}" srcOrd="0" destOrd="0" presId="urn:microsoft.com/office/officeart/2005/8/layout/gear1"/>
    <dgm:cxn modelId="{BBC2FDEC-3DFB-4F23-B189-A8F2597D3FEF}" type="presOf" srcId="{F7157299-9391-4024-B181-1B8520AB8DEB}" destId="{170446BD-A0E0-428D-9BF0-11372850FB9E}" srcOrd="0" destOrd="0" presId="urn:microsoft.com/office/officeart/2005/8/layout/gear1"/>
    <dgm:cxn modelId="{00D6DCC2-9A29-4B31-BD21-2A832BEBC508}" type="presParOf" srcId="{170446BD-A0E0-428D-9BF0-11372850FB9E}" destId="{A190C215-EC77-4FBD-ABD0-22ECBFF07C0D}" srcOrd="0" destOrd="0" presId="urn:microsoft.com/office/officeart/2005/8/layout/gear1"/>
    <dgm:cxn modelId="{076E9BEE-4352-4ABA-83AD-516276052FCE}" type="presParOf" srcId="{170446BD-A0E0-428D-9BF0-11372850FB9E}" destId="{2BFA7143-CF3A-43BF-9A8B-9AF5DEB863C8}" srcOrd="1" destOrd="0" presId="urn:microsoft.com/office/officeart/2005/8/layout/gear1"/>
    <dgm:cxn modelId="{4F115809-EC94-4EF4-B610-FFC2C5F4370A}" type="presParOf" srcId="{170446BD-A0E0-428D-9BF0-11372850FB9E}" destId="{5DC3638D-C430-4785-9E20-C5294E996C12}" srcOrd="2" destOrd="0" presId="urn:microsoft.com/office/officeart/2005/8/layout/gear1"/>
    <dgm:cxn modelId="{31A2E782-6BC8-4E6A-9CA5-A58164E2E10E}" type="presParOf" srcId="{170446BD-A0E0-428D-9BF0-11372850FB9E}" destId="{12D49530-14D7-41DF-8C96-F299F33CBDFC}" srcOrd="3" destOrd="0" presId="urn:microsoft.com/office/officeart/2005/8/layout/gear1"/>
    <dgm:cxn modelId="{B64A28A0-9D92-40E1-91EC-19EC29CFA38F}" type="presParOf" srcId="{170446BD-A0E0-428D-9BF0-11372850FB9E}" destId="{C1EDB897-9FAE-4D4F-8E89-EFADF3301E5D}" srcOrd="4" destOrd="0" presId="urn:microsoft.com/office/officeart/2005/8/layout/gear1"/>
    <dgm:cxn modelId="{ED9CDA05-C992-4499-B3FE-389F18568389}" type="presParOf" srcId="{170446BD-A0E0-428D-9BF0-11372850FB9E}" destId="{7C65B088-CF61-4C18-B396-6D7D3FCF9305}" srcOrd="5" destOrd="0" presId="urn:microsoft.com/office/officeart/2005/8/layout/gear1"/>
    <dgm:cxn modelId="{1658C705-25E1-4D69-9E1B-10C329B72B3C}" type="presParOf" srcId="{170446BD-A0E0-428D-9BF0-11372850FB9E}" destId="{FA3CCF0A-C788-42A1-BDD8-63CD74C10128}" srcOrd="6" destOrd="0" presId="urn:microsoft.com/office/officeart/2005/8/layout/gear1"/>
    <dgm:cxn modelId="{9A72985E-3E72-4423-8066-15C7E6C22D1C}" type="presParOf" srcId="{170446BD-A0E0-428D-9BF0-11372850FB9E}" destId="{A486656C-FF9E-4466-BD40-9C17A5EAC1E9}" srcOrd="7" destOrd="0" presId="urn:microsoft.com/office/officeart/2005/8/layout/gear1"/>
    <dgm:cxn modelId="{38E2486F-D36A-49D8-823D-1CE72E48BFCB}" type="presParOf" srcId="{170446BD-A0E0-428D-9BF0-11372850FB9E}" destId="{6C34C8EA-15BC-4444-A61F-A1C953C126E3}" srcOrd="8" destOrd="0" presId="urn:microsoft.com/office/officeart/2005/8/layout/gear1"/>
    <dgm:cxn modelId="{E24E40A8-68D5-4B03-9379-9EF8A1C9ACF5}" type="presParOf" srcId="{170446BD-A0E0-428D-9BF0-11372850FB9E}" destId="{3C67D009-993B-4824-9B99-B90E169C57D1}" srcOrd="9" destOrd="0" presId="urn:microsoft.com/office/officeart/2005/8/layout/gear1"/>
    <dgm:cxn modelId="{A78EBE39-6CD8-4DEC-9B80-39166D2E5B2B}" type="presParOf" srcId="{170446BD-A0E0-428D-9BF0-11372850FB9E}" destId="{418FC9CA-1DB0-4A4C-BC6B-830E8F1ADFEA}" srcOrd="10" destOrd="0" presId="urn:microsoft.com/office/officeart/2005/8/layout/gear1"/>
    <dgm:cxn modelId="{3AD8CF11-44EC-48DE-9599-B70C9F732EF1}" type="presParOf" srcId="{170446BD-A0E0-428D-9BF0-11372850FB9E}" destId="{306123CE-8989-4223-8D98-F7C336DDE887}" srcOrd="11" destOrd="0" presId="urn:microsoft.com/office/officeart/2005/8/layout/gear1"/>
    <dgm:cxn modelId="{44824CCD-4393-4937-97F6-A5AF69B1D85F}" type="presParOf" srcId="{170446BD-A0E0-428D-9BF0-11372850FB9E}" destId="{72EFED04-841A-4A60-9899-81C34F37BEED}" srcOrd="12" destOrd="0" presId="urn:microsoft.com/office/officeart/2005/8/layout/gear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7157299-9391-4024-B181-1B8520AB8DEB}" type="doc">
      <dgm:prSet loTypeId="urn:microsoft.com/office/officeart/2005/8/layout/gear1" loCatId="process" qsTypeId="urn:microsoft.com/office/officeart/2005/8/quickstyle/3d1" qsCatId="3D" csTypeId="urn:microsoft.com/office/officeart/2005/8/colors/accent1_4" csCatId="accent1" phldr="1"/>
      <dgm:spPr/>
    </dgm:pt>
    <dgm:pt modelId="{33DD4DA9-B21C-4F89-90E8-AF8887CDB811}">
      <dgm:prSet phldrT="[Texte]"/>
      <dgm:spPr/>
      <dgm:t>
        <a:bodyPr/>
        <a:lstStyle/>
        <a:p>
          <a:pPr algn="ctr"/>
          <a:r>
            <a:rPr lang="fr-FR" dirty="0"/>
            <a:t>  KNN</a:t>
          </a:r>
        </a:p>
      </dgm:t>
    </dgm:pt>
    <dgm:pt modelId="{84CB4EEF-564F-4327-A702-28B46C087575}" type="parTrans" cxnId="{2A4A6B50-327D-49E3-9C41-BDCB0ACAD79D}">
      <dgm:prSet/>
      <dgm:spPr/>
      <dgm:t>
        <a:bodyPr/>
        <a:lstStyle/>
        <a:p>
          <a:endParaRPr lang="fr-FR"/>
        </a:p>
      </dgm:t>
    </dgm:pt>
    <dgm:pt modelId="{7C5540EC-152B-4887-BEBB-982532325143}" type="sibTrans" cxnId="{2A4A6B50-327D-49E3-9C41-BDCB0ACAD79D}">
      <dgm:prSet/>
      <dgm:spPr/>
      <dgm:t>
        <a:bodyPr/>
        <a:lstStyle/>
        <a:p>
          <a:endParaRPr lang="fr-FR"/>
        </a:p>
      </dgm:t>
    </dgm:pt>
    <dgm:pt modelId="{9BB639E2-2DB7-4785-8233-9326DA550DEA}">
      <dgm:prSet phldrT="[Texte]"/>
      <dgm:spPr/>
      <dgm:t>
        <a:bodyPr/>
        <a:lstStyle/>
        <a:p>
          <a:r>
            <a:rPr lang="fr-FR" dirty="0"/>
            <a:t> KNN</a:t>
          </a:r>
        </a:p>
      </dgm:t>
    </dgm:pt>
    <dgm:pt modelId="{B7A435B1-61AA-476E-802B-80BA43A72504}" type="parTrans" cxnId="{2F71DED4-2783-42C3-9315-0284495BC78A}">
      <dgm:prSet/>
      <dgm:spPr/>
      <dgm:t>
        <a:bodyPr/>
        <a:lstStyle/>
        <a:p>
          <a:endParaRPr lang="fr-FR"/>
        </a:p>
      </dgm:t>
    </dgm:pt>
    <dgm:pt modelId="{97D950DD-2618-4B4F-B08B-3ECD3E1C24D6}" type="sibTrans" cxnId="{2F71DED4-2783-42C3-9315-0284495BC78A}">
      <dgm:prSet/>
      <dgm:spPr/>
      <dgm:t>
        <a:bodyPr/>
        <a:lstStyle/>
        <a:p>
          <a:endParaRPr lang="fr-FR"/>
        </a:p>
      </dgm:t>
    </dgm:pt>
    <dgm:pt modelId="{6656DFCA-6B8C-4DC4-B66F-1DED42C33795}">
      <dgm:prSet phldrT="[Texte]"/>
      <dgm:spPr/>
      <dgm:t>
        <a:bodyPr/>
        <a:lstStyle/>
        <a:p>
          <a:r>
            <a:rPr lang="fr-FR" dirty="0"/>
            <a:t>KNN</a:t>
          </a:r>
        </a:p>
      </dgm:t>
    </dgm:pt>
    <dgm:pt modelId="{459EB788-1E37-4528-842C-AFFCABA948C6}" type="parTrans" cxnId="{4174396E-9727-42C1-8CC7-88C96736873D}">
      <dgm:prSet/>
      <dgm:spPr/>
      <dgm:t>
        <a:bodyPr/>
        <a:lstStyle/>
        <a:p>
          <a:endParaRPr lang="fr-FR"/>
        </a:p>
      </dgm:t>
    </dgm:pt>
    <dgm:pt modelId="{04F57BCA-914A-4F5F-B196-09111298EB61}" type="sibTrans" cxnId="{4174396E-9727-42C1-8CC7-88C96736873D}">
      <dgm:prSet/>
      <dgm:spPr/>
      <dgm:t>
        <a:bodyPr/>
        <a:lstStyle/>
        <a:p>
          <a:endParaRPr lang="fr-FR"/>
        </a:p>
      </dgm:t>
    </dgm:pt>
    <dgm:pt modelId="{170446BD-A0E0-428D-9BF0-11372850FB9E}" type="pres">
      <dgm:prSet presAssocID="{F7157299-9391-4024-B181-1B8520AB8DEB}" presName="composite" presStyleCnt="0">
        <dgm:presLayoutVars>
          <dgm:chMax val="3"/>
          <dgm:animLvl val="lvl"/>
          <dgm:resizeHandles val="exact"/>
        </dgm:presLayoutVars>
      </dgm:prSet>
      <dgm:spPr/>
    </dgm:pt>
    <dgm:pt modelId="{A190C215-EC77-4FBD-ABD0-22ECBFF07C0D}" type="pres">
      <dgm:prSet presAssocID="{33DD4DA9-B21C-4F89-90E8-AF8887CDB811}" presName="gear1" presStyleLbl="node1" presStyleIdx="0" presStyleCnt="3">
        <dgm:presLayoutVars>
          <dgm:chMax val="1"/>
          <dgm:bulletEnabled val="1"/>
        </dgm:presLayoutVars>
      </dgm:prSet>
      <dgm:spPr/>
    </dgm:pt>
    <dgm:pt modelId="{2BFA7143-CF3A-43BF-9A8B-9AF5DEB863C8}" type="pres">
      <dgm:prSet presAssocID="{33DD4DA9-B21C-4F89-90E8-AF8887CDB811}" presName="gear1srcNode" presStyleLbl="node1" presStyleIdx="0" presStyleCnt="3"/>
      <dgm:spPr/>
    </dgm:pt>
    <dgm:pt modelId="{5DC3638D-C430-4785-9E20-C5294E996C12}" type="pres">
      <dgm:prSet presAssocID="{33DD4DA9-B21C-4F89-90E8-AF8887CDB811}" presName="gear1dstNode" presStyleLbl="node1" presStyleIdx="0" presStyleCnt="3"/>
      <dgm:spPr/>
    </dgm:pt>
    <dgm:pt modelId="{12D49530-14D7-41DF-8C96-F299F33CBDFC}" type="pres">
      <dgm:prSet presAssocID="{9BB639E2-2DB7-4785-8233-9326DA550DEA}" presName="gear2" presStyleLbl="node1" presStyleIdx="1" presStyleCnt="3">
        <dgm:presLayoutVars>
          <dgm:chMax val="1"/>
          <dgm:bulletEnabled val="1"/>
        </dgm:presLayoutVars>
      </dgm:prSet>
      <dgm:spPr/>
    </dgm:pt>
    <dgm:pt modelId="{C1EDB897-9FAE-4D4F-8E89-EFADF3301E5D}" type="pres">
      <dgm:prSet presAssocID="{9BB639E2-2DB7-4785-8233-9326DA550DEA}" presName="gear2srcNode" presStyleLbl="node1" presStyleIdx="1" presStyleCnt="3"/>
      <dgm:spPr/>
    </dgm:pt>
    <dgm:pt modelId="{7C65B088-CF61-4C18-B396-6D7D3FCF9305}" type="pres">
      <dgm:prSet presAssocID="{9BB639E2-2DB7-4785-8233-9326DA550DEA}" presName="gear2dstNode" presStyleLbl="node1" presStyleIdx="1" presStyleCnt="3"/>
      <dgm:spPr/>
    </dgm:pt>
    <dgm:pt modelId="{FA3CCF0A-C788-42A1-BDD8-63CD74C10128}" type="pres">
      <dgm:prSet presAssocID="{6656DFCA-6B8C-4DC4-B66F-1DED42C33795}" presName="gear3" presStyleLbl="node1" presStyleIdx="2" presStyleCnt="3"/>
      <dgm:spPr/>
    </dgm:pt>
    <dgm:pt modelId="{A486656C-FF9E-4466-BD40-9C17A5EAC1E9}" type="pres">
      <dgm:prSet presAssocID="{6656DFCA-6B8C-4DC4-B66F-1DED42C33795}" presName="gear3tx" presStyleLbl="node1" presStyleIdx="2" presStyleCnt="3">
        <dgm:presLayoutVars>
          <dgm:chMax val="1"/>
          <dgm:bulletEnabled val="1"/>
        </dgm:presLayoutVars>
      </dgm:prSet>
      <dgm:spPr/>
    </dgm:pt>
    <dgm:pt modelId="{6C34C8EA-15BC-4444-A61F-A1C953C126E3}" type="pres">
      <dgm:prSet presAssocID="{6656DFCA-6B8C-4DC4-B66F-1DED42C33795}" presName="gear3srcNode" presStyleLbl="node1" presStyleIdx="2" presStyleCnt="3"/>
      <dgm:spPr/>
    </dgm:pt>
    <dgm:pt modelId="{3C67D009-993B-4824-9B99-B90E169C57D1}" type="pres">
      <dgm:prSet presAssocID="{6656DFCA-6B8C-4DC4-B66F-1DED42C33795}" presName="gear3dstNode" presStyleLbl="node1" presStyleIdx="2" presStyleCnt="3"/>
      <dgm:spPr/>
    </dgm:pt>
    <dgm:pt modelId="{418FC9CA-1DB0-4A4C-BC6B-830E8F1ADFEA}" type="pres">
      <dgm:prSet presAssocID="{7C5540EC-152B-4887-BEBB-982532325143}" presName="connector1" presStyleLbl="sibTrans2D1" presStyleIdx="0" presStyleCnt="3"/>
      <dgm:spPr/>
    </dgm:pt>
    <dgm:pt modelId="{306123CE-8989-4223-8D98-F7C336DDE887}" type="pres">
      <dgm:prSet presAssocID="{97D950DD-2618-4B4F-B08B-3ECD3E1C24D6}" presName="connector2" presStyleLbl="sibTrans2D1" presStyleIdx="1" presStyleCnt="3"/>
      <dgm:spPr/>
    </dgm:pt>
    <dgm:pt modelId="{72EFED04-841A-4A60-9899-81C34F37BEED}" type="pres">
      <dgm:prSet presAssocID="{04F57BCA-914A-4F5F-B196-09111298EB61}" presName="connector3" presStyleLbl="sibTrans2D1" presStyleIdx="2" presStyleCnt="3"/>
      <dgm:spPr/>
    </dgm:pt>
  </dgm:ptLst>
  <dgm:cxnLst>
    <dgm:cxn modelId="{68424008-9F8D-4A96-A290-DD41FA11AB78}" type="presOf" srcId="{33DD4DA9-B21C-4F89-90E8-AF8887CDB811}" destId="{2BFA7143-CF3A-43BF-9A8B-9AF5DEB863C8}" srcOrd="1" destOrd="0" presId="urn:microsoft.com/office/officeart/2005/8/layout/gear1"/>
    <dgm:cxn modelId="{64EA3F18-B239-4F38-B923-FD9D65F1BEA9}" type="presOf" srcId="{9BB639E2-2DB7-4785-8233-9326DA550DEA}" destId="{C1EDB897-9FAE-4D4F-8E89-EFADF3301E5D}" srcOrd="1" destOrd="0" presId="urn:microsoft.com/office/officeart/2005/8/layout/gear1"/>
    <dgm:cxn modelId="{007FE261-6F17-4606-B77E-F5AD9AE70DEF}" type="presOf" srcId="{9BB639E2-2DB7-4785-8233-9326DA550DEA}" destId="{12D49530-14D7-41DF-8C96-F299F33CBDFC}" srcOrd="0" destOrd="0" presId="urn:microsoft.com/office/officeart/2005/8/layout/gear1"/>
    <dgm:cxn modelId="{5554426A-ECC7-44ED-B5A8-F30917A9D7B2}" type="presOf" srcId="{6656DFCA-6B8C-4DC4-B66F-1DED42C33795}" destId="{3C67D009-993B-4824-9B99-B90E169C57D1}" srcOrd="3" destOrd="0" presId="urn:microsoft.com/office/officeart/2005/8/layout/gear1"/>
    <dgm:cxn modelId="{87C5236C-CD10-4F3F-B56D-0E4E08C9CA01}" type="presOf" srcId="{33DD4DA9-B21C-4F89-90E8-AF8887CDB811}" destId="{A190C215-EC77-4FBD-ABD0-22ECBFF07C0D}" srcOrd="0" destOrd="0" presId="urn:microsoft.com/office/officeart/2005/8/layout/gear1"/>
    <dgm:cxn modelId="{4174396E-9727-42C1-8CC7-88C96736873D}" srcId="{F7157299-9391-4024-B181-1B8520AB8DEB}" destId="{6656DFCA-6B8C-4DC4-B66F-1DED42C33795}" srcOrd="2" destOrd="0" parTransId="{459EB788-1E37-4528-842C-AFFCABA948C6}" sibTransId="{04F57BCA-914A-4F5F-B196-09111298EB61}"/>
    <dgm:cxn modelId="{2A4A6B50-327D-49E3-9C41-BDCB0ACAD79D}" srcId="{F7157299-9391-4024-B181-1B8520AB8DEB}" destId="{33DD4DA9-B21C-4F89-90E8-AF8887CDB811}" srcOrd="0" destOrd="0" parTransId="{84CB4EEF-564F-4327-A702-28B46C087575}" sibTransId="{7C5540EC-152B-4887-BEBB-982532325143}"/>
    <dgm:cxn modelId="{A059AE8F-6DF1-4D56-BF87-D82FA9004162}" type="presOf" srcId="{04F57BCA-914A-4F5F-B196-09111298EB61}" destId="{72EFED04-841A-4A60-9899-81C34F37BEED}" srcOrd="0" destOrd="0" presId="urn:microsoft.com/office/officeart/2005/8/layout/gear1"/>
    <dgm:cxn modelId="{5D83FA94-8B91-4B86-BFFA-33D0E2837CBE}" type="presOf" srcId="{6656DFCA-6B8C-4DC4-B66F-1DED42C33795}" destId="{A486656C-FF9E-4466-BD40-9C17A5EAC1E9}" srcOrd="1" destOrd="0" presId="urn:microsoft.com/office/officeart/2005/8/layout/gear1"/>
    <dgm:cxn modelId="{75C04CBF-437F-48EC-83BC-249E5BC8DB06}" type="presOf" srcId="{9BB639E2-2DB7-4785-8233-9326DA550DEA}" destId="{7C65B088-CF61-4C18-B396-6D7D3FCF9305}" srcOrd="2" destOrd="0" presId="urn:microsoft.com/office/officeart/2005/8/layout/gear1"/>
    <dgm:cxn modelId="{9D1C91CD-6F81-4970-AA2C-FEEF3361C8B1}" type="presOf" srcId="{33DD4DA9-B21C-4F89-90E8-AF8887CDB811}" destId="{5DC3638D-C430-4785-9E20-C5294E996C12}" srcOrd="2" destOrd="0" presId="urn:microsoft.com/office/officeart/2005/8/layout/gear1"/>
    <dgm:cxn modelId="{B0982AD3-2CA6-4A2B-9797-D0F0B802A8E2}" type="presOf" srcId="{6656DFCA-6B8C-4DC4-B66F-1DED42C33795}" destId="{6C34C8EA-15BC-4444-A61F-A1C953C126E3}" srcOrd="2" destOrd="0" presId="urn:microsoft.com/office/officeart/2005/8/layout/gear1"/>
    <dgm:cxn modelId="{2F71DED4-2783-42C3-9315-0284495BC78A}" srcId="{F7157299-9391-4024-B181-1B8520AB8DEB}" destId="{9BB639E2-2DB7-4785-8233-9326DA550DEA}" srcOrd="1" destOrd="0" parTransId="{B7A435B1-61AA-476E-802B-80BA43A72504}" sibTransId="{97D950DD-2618-4B4F-B08B-3ECD3E1C24D6}"/>
    <dgm:cxn modelId="{5E2D33E5-B1F5-4DED-BB26-1C4799B0A575}" type="presOf" srcId="{6656DFCA-6B8C-4DC4-B66F-1DED42C33795}" destId="{FA3CCF0A-C788-42A1-BDD8-63CD74C10128}" srcOrd="0" destOrd="0" presId="urn:microsoft.com/office/officeart/2005/8/layout/gear1"/>
    <dgm:cxn modelId="{2346DBE5-FDCF-4890-BB91-CCFA0CAE4F19}" type="presOf" srcId="{97D950DD-2618-4B4F-B08B-3ECD3E1C24D6}" destId="{306123CE-8989-4223-8D98-F7C336DDE887}" srcOrd="0" destOrd="0" presId="urn:microsoft.com/office/officeart/2005/8/layout/gear1"/>
    <dgm:cxn modelId="{F2C94FEB-AF4E-4E92-86CD-A1EE1F4FFBF6}" type="presOf" srcId="{7C5540EC-152B-4887-BEBB-982532325143}" destId="{418FC9CA-1DB0-4A4C-BC6B-830E8F1ADFEA}" srcOrd="0" destOrd="0" presId="urn:microsoft.com/office/officeart/2005/8/layout/gear1"/>
    <dgm:cxn modelId="{BBC2FDEC-3DFB-4F23-B189-A8F2597D3FEF}" type="presOf" srcId="{F7157299-9391-4024-B181-1B8520AB8DEB}" destId="{170446BD-A0E0-428D-9BF0-11372850FB9E}" srcOrd="0" destOrd="0" presId="urn:microsoft.com/office/officeart/2005/8/layout/gear1"/>
    <dgm:cxn modelId="{00D6DCC2-9A29-4B31-BD21-2A832BEBC508}" type="presParOf" srcId="{170446BD-A0E0-428D-9BF0-11372850FB9E}" destId="{A190C215-EC77-4FBD-ABD0-22ECBFF07C0D}" srcOrd="0" destOrd="0" presId="urn:microsoft.com/office/officeart/2005/8/layout/gear1"/>
    <dgm:cxn modelId="{076E9BEE-4352-4ABA-83AD-516276052FCE}" type="presParOf" srcId="{170446BD-A0E0-428D-9BF0-11372850FB9E}" destId="{2BFA7143-CF3A-43BF-9A8B-9AF5DEB863C8}" srcOrd="1" destOrd="0" presId="urn:microsoft.com/office/officeart/2005/8/layout/gear1"/>
    <dgm:cxn modelId="{4F115809-EC94-4EF4-B610-FFC2C5F4370A}" type="presParOf" srcId="{170446BD-A0E0-428D-9BF0-11372850FB9E}" destId="{5DC3638D-C430-4785-9E20-C5294E996C12}" srcOrd="2" destOrd="0" presId="urn:microsoft.com/office/officeart/2005/8/layout/gear1"/>
    <dgm:cxn modelId="{31A2E782-6BC8-4E6A-9CA5-A58164E2E10E}" type="presParOf" srcId="{170446BD-A0E0-428D-9BF0-11372850FB9E}" destId="{12D49530-14D7-41DF-8C96-F299F33CBDFC}" srcOrd="3" destOrd="0" presId="urn:microsoft.com/office/officeart/2005/8/layout/gear1"/>
    <dgm:cxn modelId="{B64A28A0-9D92-40E1-91EC-19EC29CFA38F}" type="presParOf" srcId="{170446BD-A0E0-428D-9BF0-11372850FB9E}" destId="{C1EDB897-9FAE-4D4F-8E89-EFADF3301E5D}" srcOrd="4" destOrd="0" presId="urn:microsoft.com/office/officeart/2005/8/layout/gear1"/>
    <dgm:cxn modelId="{ED9CDA05-C992-4499-B3FE-389F18568389}" type="presParOf" srcId="{170446BD-A0E0-428D-9BF0-11372850FB9E}" destId="{7C65B088-CF61-4C18-B396-6D7D3FCF9305}" srcOrd="5" destOrd="0" presId="urn:microsoft.com/office/officeart/2005/8/layout/gear1"/>
    <dgm:cxn modelId="{1658C705-25E1-4D69-9E1B-10C329B72B3C}" type="presParOf" srcId="{170446BD-A0E0-428D-9BF0-11372850FB9E}" destId="{FA3CCF0A-C788-42A1-BDD8-63CD74C10128}" srcOrd="6" destOrd="0" presId="urn:microsoft.com/office/officeart/2005/8/layout/gear1"/>
    <dgm:cxn modelId="{9A72985E-3E72-4423-8066-15C7E6C22D1C}" type="presParOf" srcId="{170446BD-A0E0-428D-9BF0-11372850FB9E}" destId="{A486656C-FF9E-4466-BD40-9C17A5EAC1E9}" srcOrd="7" destOrd="0" presId="urn:microsoft.com/office/officeart/2005/8/layout/gear1"/>
    <dgm:cxn modelId="{38E2486F-D36A-49D8-823D-1CE72E48BFCB}" type="presParOf" srcId="{170446BD-A0E0-428D-9BF0-11372850FB9E}" destId="{6C34C8EA-15BC-4444-A61F-A1C953C126E3}" srcOrd="8" destOrd="0" presId="urn:microsoft.com/office/officeart/2005/8/layout/gear1"/>
    <dgm:cxn modelId="{E24E40A8-68D5-4B03-9379-9EF8A1C9ACF5}" type="presParOf" srcId="{170446BD-A0E0-428D-9BF0-11372850FB9E}" destId="{3C67D009-993B-4824-9B99-B90E169C57D1}" srcOrd="9" destOrd="0" presId="urn:microsoft.com/office/officeart/2005/8/layout/gear1"/>
    <dgm:cxn modelId="{A78EBE39-6CD8-4DEC-9B80-39166D2E5B2B}" type="presParOf" srcId="{170446BD-A0E0-428D-9BF0-11372850FB9E}" destId="{418FC9CA-1DB0-4A4C-BC6B-830E8F1ADFEA}" srcOrd="10" destOrd="0" presId="urn:microsoft.com/office/officeart/2005/8/layout/gear1"/>
    <dgm:cxn modelId="{3AD8CF11-44EC-48DE-9599-B70C9F732EF1}" type="presParOf" srcId="{170446BD-A0E0-428D-9BF0-11372850FB9E}" destId="{306123CE-8989-4223-8D98-F7C336DDE887}" srcOrd="11" destOrd="0" presId="urn:microsoft.com/office/officeart/2005/8/layout/gear1"/>
    <dgm:cxn modelId="{44824CCD-4393-4937-97F6-A5AF69B1D85F}" type="presParOf" srcId="{170446BD-A0E0-428D-9BF0-11372850FB9E}" destId="{72EFED04-841A-4A60-9899-81C34F37BEED}" srcOrd="12" destOrd="0" presId="urn:microsoft.com/office/officeart/2005/8/layout/gear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EF212E6-FA91-4F51-9EB4-F5D7AC7E0392}">
      <dsp:nvSpPr>
        <dsp:cNvPr id="0" name=""/>
        <dsp:cNvSpPr/>
      </dsp:nvSpPr>
      <dsp:spPr>
        <a:xfrm rot="5400000">
          <a:off x="-267869" y="267869"/>
          <a:ext cx="1785796" cy="1250057"/>
        </a:xfrm>
        <a:prstGeom prst="chevron">
          <a:avLst/>
        </a:prstGeom>
        <a:solidFill>
          <a:schemeClr val="accent1">
            <a:hueOff val="0"/>
            <a:satOff val="0"/>
            <a:lumOff val="0"/>
            <a:alphaOff val="0"/>
          </a:schemeClr>
        </a:solidFill>
        <a:ln w="19050" cap="rnd" cmpd="sng" algn="ctr">
          <a:noFill/>
          <a:prstDash val="solid"/>
        </a:ln>
        <a:effectLst>
          <a:outerShdw blurRad="190500" dist="228600" dir="2700000" algn="ctr" rotWithShape="0">
            <a:srgbClr val="000000">
              <a:alpha val="30000"/>
            </a:srgbClr>
          </a:outerShdw>
        </a:effectLst>
        <a:scene3d>
          <a:camera prst="orthographicFront">
            <a:rot lat="0" lon="0" rev="0"/>
          </a:camera>
          <a:lightRig rig="glow" dir="t">
            <a:rot lat="0" lon="0" rev="4800000"/>
          </a:lightRig>
        </a:scene3d>
        <a:sp3d prstMaterial="matte">
          <a:bevelT w="127000" h="63500"/>
        </a:sp3d>
      </dsp:spPr>
      <dsp:style>
        <a:lnRef idx="2">
          <a:scrgbClr r="0" g="0" b="0"/>
        </a:lnRef>
        <a:fillRef idx="1">
          <a:scrgbClr r="0" g="0" b="0"/>
        </a:fillRef>
        <a:effectRef idx="0">
          <a:scrgbClr r="0" g="0" b="0"/>
        </a:effectRef>
        <a:fontRef idx="minor">
          <a:schemeClr val="lt1"/>
        </a:fontRef>
      </dsp:style>
      <dsp:txBody>
        <a:bodyPr spcFirstLastPara="0" vert="horz" wrap="square" lIns="22225" tIns="22225" rIns="22225" bIns="22225" numCol="1" spcCol="1270" anchor="ctr" anchorCtr="0">
          <a:noAutofit/>
        </a:bodyPr>
        <a:lstStyle/>
        <a:p>
          <a:pPr marL="0" lvl="0" indent="0" algn="ctr" defTabSz="1555750">
            <a:lnSpc>
              <a:spcPct val="90000"/>
            </a:lnSpc>
            <a:spcBef>
              <a:spcPct val="0"/>
            </a:spcBef>
            <a:spcAft>
              <a:spcPct val="35000"/>
            </a:spcAft>
            <a:buNone/>
          </a:pPr>
          <a:r>
            <a:rPr lang="fr-FR" sz="3500" kern="1200" dirty="0"/>
            <a:t>I</a:t>
          </a:r>
        </a:p>
      </dsp:txBody>
      <dsp:txXfrm rot="-5400000">
        <a:off x="1" y="625029"/>
        <a:ext cx="1250057" cy="535739"/>
      </dsp:txXfrm>
    </dsp:sp>
    <dsp:sp modelId="{610F88F9-1F3D-4010-AFE6-CE0BA3F48389}">
      <dsp:nvSpPr>
        <dsp:cNvPr id="0" name=""/>
        <dsp:cNvSpPr/>
      </dsp:nvSpPr>
      <dsp:spPr>
        <a:xfrm rot="5400000">
          <a:off x="4108644" y="-2857066"/>
          <a:ext cx="1160767" cy="6877942"/>
        </a:xfrm>
        <a:prstGeom prst="round2SameRect">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34696" tIns="20955" rIns="20955" bIns="20955" numCol="1" spcCol="1270" anchor="ctr" anchorCtr="0">
          <a:noAutofit/>
        </a:bodyPr>
        <a:lstStyle/>
        <a:p>
          <a:pPr marL="285750" lvl="1" indent="-285750" algn="l" defTabSz="1466850">
            <a:lnSpc>
              <a:spcPct val="90000"/>
            </a:lnSpc>
            <a:spcBef>
              <a:spcPct val="0"/>
            </a:spcBef>
            <a:spcAft>
              <a:spcPct val="15000"/>
            </a:spcAft>
            <a:buChar char="•"/>
          </a:pPr>
          <a:r>
            <a:rPr lang="fr-FR" sz="3300" kern="1200" dirty="0"/>
            <a:t> Introduction.</a:t>
          </a:r>
        </a:p>
      </dsp:txBody>
      <dsp:txXfrm rot="-5400000">
        <a:off x="1250057" y="58185"/>
        <a:ext cx="6821278" cy="1047439"/>
      </dsp:txXfrm>
    </dsp:sp>
    <dsp:sp modelId="{D63BEDF4-88EC-4E1A-8BAF-99CFF6BCB0FB}">
      <dsp:nvSpPr>
        <dsp:cNvPr id="0" name=""/>
        <dsp:cNvSpPr/>
      </dsp:nvSpPr>
      <dsp:spPr>
        <a:xfrm rot="5400000">
          <a:off x="-267869" y="1862938"/>
          <a:ext cx="1785796" cy="1250057"/>
        </a:xfrm>
        <a:prstGeom prst="chevron">
          <a:avLst/>
        </a:prstGeom>
        <a:solidFill>
          <a:schemeClr val="accent1">
            <a:hueOff val="0"/>
            <a:satOff val="0"/>
            <a:lumOff val="0"/>
            <a:alphaOff val="0"/>
          </a:schemeClr>
        </a:solidFill>
        <a:ln w="19050" cap="rnd" cmpd="sng" algn="ctr">
          <a:noFill/>
          <a:prstDash val="solid"/>
        </a:ln>
        <a:effectLst>
          <a:outerShdw blurRad="190500" dist="228600" dir="2700000" algn="ctr" rotWithShape="0">
            <a:srgbClr val="000000">
              <a:alpha val="30000"/>
            </a:srgbClr>
          </a:outerShdw>
        </a:effectLst>
        <a:scene3d>
          <a:camera prst="orthographicFront">
            <a:rot lat="0" lon="0" rev="0"/>
          </a:camera>
          <a:lightRig rig="glow" dir="t">
            <a:rot lat="0" lon="0" rev="4800000"/>
          </a:lightRig>
        </a:scene3d>
        <a:sp3d prstMaterial="matte">
          <a:bevelT w="127000" h="63500"/>
        </a:sp3d>
      </dsp:spPr>
      <dsp:style>
        <a:lnRef idx="2">
          <a:scrgbClr r="0" g="0" b="0"/>
        </a:lnRef>
        <a:fillRef idx="1">
          <a:scrgbClr r="0" g="0" b="0"/>
        </a:fillRef>
        <a:effectRef idx="0">
          <a:scrgbClr r="0" g="0" b="0"/>
        </a:effectRef>
        <a:fontRef idx="minor">
          <a:schemeClr val="lt1"/>
        </a:fontRef>
      </dsp:style>
      <dsp:txBody>
        <a:bodyPr spcFirstLastPara="0" vert="horz" wrap="square" lIns="22225" tIns="22225" rIns="22225" bIns="22225" numCol="1" spcCol="1270" anchor="ctr" anchorCtr="0">
          <a:noAutofit/>
        </a:bodyPr>
        <a:lstStyle/>
        <a:p>
          <a:pPr marL="0" lvl="0" indent="0" algn="ctr" defTabSz="1555750">
            <a:lnSpc>
              <a:spcPct val="90000"/>
            </a:lnSpc>
            <a:spcBef>
              <a:spcPct val="0"/>
            </a:spcBef>
            <a:spcAft>
              <a:spcPct val="35000"/>
            </a:spcAft>
            <a:buNone/>
          </a:pPr>
          <a:r>
            <a:rPr lang="fr-FR" sz="3500" kern="1200" dirty="0"/>
            <a:t>II</a:t>
          </a:r>
        </a:p>
      </dsp:txBody>
      <dsp:txXfrm rot="-5400000">
        <a:off x="1" y="2220098"/>
        <a:ext cx="1250057" cy="535739"/>
      </dsp:txXfrm>
    </dsp:sp>
    <dsp:sp modelId="{BB8732B7-1651-4AF0-ACD8-8B58C12978E6}">
      <dsp:nvSpPr>
        <dsp:cNvPr id="0" name=""/>
        <dsp:cNvSpPr/>
      </dsp:nvSpPr>
      <dsp:spPr>
        <a:xfrm rot="5400000">
          <a:off x="4108644" y="-1263518"/>
          <a:ext cx="1160767" cy="6877942"/>
        </a:xfrm>
        <a:prstGeom prst="round2SameRect">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34696" tIns="20955" rIns="20955" bIns="20955" numCol="1" spcCol="1270" anchor="ctr" anchorCtr="0">
          <a:noAutofit/>
        </a:bodyPr>
        <a:lstStyle/>
        <a:p>
          <a:pPr marL="285750" lvl="1" indent="-285750" algn="l" defTabSz="1466850">
            <a:lnSpc>
              <a:spcPct val="90000"/>
            </a:lnSpc>
            <a:spcBef>
              <a:spcPct val="0"/>
            </a:spcBef>
            <a:spcAft>
              <a:spcPct val="15000"/>
            </a:spcAft>
            <a:buChar char="•"/>
          </a:pPr>
          <a:r>
            <a:rPr lang="fr-FR" sz="3300" kern="1200" baseline="0" dirty="0"/>
            <a:t> KNN PRESENTATION.</a:t>
          </a:r>
          <a:endParaRPr lang="fr-FR" sz="3300" kern="1200" dirty="0"/>
        </a:p>
        <a:p>
          <a:pPr marL="285750" lvl="1" indent="-285750" algn="l" defTabSz="1466850">
            <a:lnSpc>
              <a:spcPct val="90000"/>
            </a:lnSpc>
            <a:spcBef>
              <a:spcPct val="0"/>
            </a:spcBef>
            <a:spcAft>
              <a:spcPct val="15000"/>
            </a:spcAft>
            <a:buChar char="•"/>
          </a:pPr>
          <a:r>
            <a:rPr lang="fr-FR" sz="3300" kern="1200" dirty="0"/>
            <a:t> KNN IMPLEMENTATION.</a:t>
          </a:r>
        </a:p>
      </dsp:txBody>
      <dsp:txXfrm rot="-5400000">
        <a:off x="1250057" y="1651733"/>
        <a:ext cx="6821278" cy="1047439"/>
      </dsp:txXfrm>
    </dsp:sp>
    <dsp:sp modelId="{58F541AA-390C-4ADE-8983-DD84B80EEEDD}">
      <dsp:nvSpPr>
        <dsp:cNvPr id="0" name=""/>
        <dsp:cNvSpPr/>
      </dsp:nvSpPr>
      <dsp:spPr>
        <a:xfrm rot="5400000">
          <a:off x="-267869" y="3456486"/>
          <a:ext cx="1785796" cy="1250057"/>
        </a:xfrm>
        <a:prstGeom prst="chevron">
          <a:avLst/>
        </a:prstGeom>
        <a:solidFill>
          <a:schemeClr val="accent1">
            <a:hueOff val="0"/>
            <a:satOff val="0"/>
            <a:lumOff val="0"/>
            <a:alphaOff val="0"/>
          </a:schemeClr>
        </a:solidFill>
        <a:ln w="19050" cap="rnd" cmpd="sng" algn="ctr">
          <a:noFill/>
          <a:prstDash val="solid"/>
        </a:ln>
        <a:effectLst>
          <a:outerShdw blurRad="190500" dist="228600" dir="2700000" algn="ctr" rotWithShape="0">
            <a:srgbClr val="000000">
              <a:alpha val="30000"/>
            </a:srgbClr>
          </a:outerShdw>
        </a:effectLst>
        <a:scene3d>
          <a:camera prst="orthographicFront">
            <a:rot lat="0" lon="0" rev="0"/>
          </a:camera>
          <a:lightRig rig="glow" dir="t">
            <a:rot lat="0" lon="0" rev="4800000"/>
          </a:lightRig>
        </a:scene3d>
        <a:sp3d prstMaterial="matte">
          <a:bevelT w="127000" h="63500"/>
        </a:sp3d>
      </dsp:spPr>
      <dsp:style>
        <a:lnRef idx="2">
          <a:scrgbClr r="0" g="0" b="0"/>
        </a:lnRef>
        <a:fillRef idx="1">
          <a:scrgbClr r="0" g="0" b="0"/>
        </a:fillRef>
        <a:effectRef idx="0">
          <a:scrgbClr r="0" g="0" b="0"/>
        </a:effectRef>
        <a:fontRef idx="minor">
          <a:schemeClr val="lt1"/>
        </a:fontRef>
      </dsp:style>
      <dsp:txBody>
        <a:bodyPr spcFirstLastPara="0" vert="horz" wrap="square" lIns="22225" tIns="22225" rIns="22225" bIns="22225" numCol="1" spcCol="1270" anchor="ctr" anchorCtr="0">
          <a:noAutofit/>
        </a:bodyPr>
        <a:lstStyle/>
        <a:p>
          <a:pPr marL="0" lvl="0" indent="0" algn="ctr" defTabSz="1555750">
            <a:lnSpc>
              <a:spcPct val="90000"/>
            </a:lnSpc>
            <a:spcBef>
              <a:spcPct val="0"/>
            </a:spcBef>
            <a:spcAft>
              <a:spcPct val="35000"/>
            </a:spcAft>
            <a:buNone/>
          </a:pPr>
          <a:r>
            <a:rPr lang="fr-FR" sz="3500" kern="1200" dirty="0"/>
            <a:t>III</a:t>
          </a:r>
        </a:p>
      </dsp:txBody>
      <dsp:txXfrm rot="-5400000">
        <a:off x="1" y="3813646"/>
        <a:ext cx="1250057" cy="535739"/>
      </dsp:txXfrm>
    </dsp:sp>
    <dsp:sp modelId="{96741A2A-CF02-4D00-9018-608B5B0EE4CC}">
      <dsp:nvSpPr>
        <dsp:cNvPr id="0" name=""/>
        <dsp:cNvSpPr/>
      </dsp:nvSpPr>
      <dsp:spPr>
        <a:xfrm rot="5400000">
          <a:off x="4108644" y="330029"/>
          <a:ext cx="1160767" cy="6877942"/>
        </a:xfrm>
        <a:prstGeom prst="round2SameRect">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34696" tIns="20955" rIns="20955" bIns="20955" numCol="1" spcCol="1270" anchor="ctr" anchorCtr="0">
          <a:noAutofit/>
        </a:bodyPr>
        <a:lstStyle/>
        <a:p>
          <a:pPr marL="285750" lvl="1" indent="-285750" algn="l" defTabSz="1466850">
            <a:lnSpc>
              <a:spcPct val="90000"/>
            </a:lnSpc>
            <a:spcBef>
              <a:spcPct val="0"/>
            </a:spcBef>
            <a:spcAft>
              <a:spcPct val="15000"/>
            </a:spcAft>
            <a:buChar char="•"/>
          </a:pPr>
          <a:r>
            <a:rPr lang="fr-FR" sz="3300" kern="1200" dirty="0"/>
            <a:t>CONCLUSION</a:t>
          </a:r>
        </a:p>
      </dsp:txBody>
      <dsp:txXfrm rot="-5400000">
        <a:off x="1250057" y="3245280"/>
        <a:ext cx="6821278" cy="104743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90C215-EC77-4FBD-ABD0-22ECBFF07C0D}">
      <dsp:nvSpPr>
        <dsp:cNvPr id="0" name=""/>
        <dsp:cNvSpPr/>
      </dsp:nvSpPr>
      <dsp:spPr>
        <a:xfrm>
          <a:off x="1331944" y="2398199"/>
          <a:ext cx="1627932" cy="1627932"/>
        </a:xfrm>
        <a:prstGeom prst="gear9">
          <a:avLst/>
        </a:prstGeom>
        <a:gradFill rotWithShape="0">
          <a:gsLst>
            <a:gs pos="0">
              <a:schemeClr val="accent1">
                <a:shade val="50000"/>
                <a:hueOff val="0"/>
                <a:satOff val="0"/>
                <a:lumOff val="0"/>
                <a:alphaOff val="0"/>
                <a:tint val="98000"/>
                <a:lumMod val="100000"/>
              </a:schemeClr>
            </a:gs>
            <a:gs pos="100000">
              <a:schemeClr val="accent1">
                <a:shade val="50000"/>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fr-FR" sz="2000" kern="1200" dirty="0"/>
            <a:t>  KNN</a:t>
          </a:r>
        </a:p>
      </dsp:txBody>
      <dsp:txXfrm>
        <a:off x="1659231" y="2779534"/>
        <a:ext cx="973358" cy="836791"/>
      </dsp:txXfrm>
    </dsp:sp>
    <dsp:sp modelId="{12D49530-14D7-41DF-8C96-F299F33CBDFC}">
      <dsp:nvSpPr>
        <dsp:cNvPr id="0" name=""/>
        <dsp:cNvSpPr/>
      </dsp:nvSpPr>
      <dsp:spPr>
        <a:xfrm>
          <a:off x="384784" y="2004543"/>
          <a:ext cx="1183950" cy="1183950"/>
        </a:xfrm>
        <a:prstGeom prst="gear6">
          <a:avLst/>
        </a:prstGeom>
        <a:gradFill rotWithShape="0">
          <a:gsLst>
            <a:gs pos="0">
              <a:schemeClr val="accent1">
                <a:shade val="50000"/>
                <a:hueOff val="-157891"/>
                <a:satOff val="-9473"/>
                <a:lumOff val="29180"/>
                <a:alphaOff val="0"/>
                <a:tint val="98000"/>
                <a:lumMod val="100000"/>
              </a:schemeClr>
            </a:gs>
            <a:gs pos="100000">
              <a:schemeClr val="accent1">
                <a:shade val="50000"/>
                <a:hueOff val="-157891"/>
                <a:satOff val="-9473"/>
                <a:lumOff val="29180"/>
                <a:alphaOff val="0"/>
                <a:shade val="88000"/>
                <a:lumMod val="88000"/>
              </a:schemeClr>
            </a:gs>
          </a:gsLst>
          <a:lin ang="5400000" scaled="1"/>
        </a:gradFill>
        <a:ln>
          <a:noFill/>
        </a:ln>
        <a:effectLst>
          <a:outerShdw blurRad="50800" dist="381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fr-FR" sz="2000" kern="1200" dirty="0"/>
            <a:t> KNN</a:t>
          </a:r>
        </a:p>
      </dsp:txBody>
      <dsp:txXfrm>
        <a:off x="682847" y="2304407"/>
        <a:ext cx="587824" cy="584222"/>
      </dsp:txXfrm>
    </dsp:sp>
    <dsp:sp modelId="{FA3CCF0A-C788-42A1-BDD8-63CD74C10128}">
      <dsp:nvSpPr>
        <dsp:cNvPr id="0" name=""/>
        <dsp:cNvSpPr/>
      </dsp:nvSpPr>
      <dsp:spPr>
        <a:xfrm rot="20700000">
          <a:off x="1047917" y="1187738"/>
          <a:ext cx="1160030" cy="1160030"/>
        </a:xfrm>
        <a:prstGeom prst="gear6">
          <a:avLst/>
        </a:prstGeom>
        <a:gradFill rotWithShape="0">
          <a:gsLst>
            <a:gs pos="0">
              <a:schemeClr val="accent1">
                <a:shade val="50000"/>
                <a:hueOff val="-157891"/>
                <a:satOff val="-9473"/>
                <a:lumOff val="29180"/>
                <a:alphaOff val="0"/>
                <a:tint val="98000"/>
                <a:lumMod val="100000"/>
              </a:schemeClr>
            </a:gs>
            <a:gs pos="100000">
              <a:schemeClr val="accent1">
                <a:shade val="50000"/>
                <a:hueOff val="-157891"/>
                <a:satOff val="-9473"/>
                <a:lumOff val="29180"/>
                <a:alphaOff val="0"/>
                <a:shade val="88000"/>
                <a:lumMod val="88000"/>
              </a:schemeClr>
            </a:gs>
          </a:gsLst>
          <a:lin ang="5400000" scaled="1"/>
        </a:gradFill>
        <a:ln>
          <a:noFill/>
        </a:ln>
        <a:effectLst>
          <a:outerShdw blurRad="50800" dist="381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fr-FR" sz="2000" kern="1200" dirty="0"/>
            <a:t>KNN</a:t>
          </a:r>
        </a:p>
      </dsp:txBody>
      <dsp:txXfrm rot="-20700000">
        <a:off x="1302345" y="1442167"/>
        <a:ext cx="651172" cy="651172"/>
      </dsp:txXfrm>
    </dsp:sp>
    <dsp:sp modelId="{418FC9CA-1DB0-4A4C-BC6B-830E8F1ADFEA}">
      <dsp:nvSpPr>
        <dsp:cNvPr id="0" name=""/>
        <dsp:cNvSpPr/>
      </dsp:nvSpPr>
      <dsp:spPr>
        <a:xfrm>
          <a:off x="1193716" y="2151009"/>
          <a:ext cx="2083753" cy="2083753"/>
        </a:xfrm>
        <a:prstGeom prst="circularArrow">
          <a:avLst>
            <a:gd name="adj1" fmla="val 4687"/>
            <a:gd name="adj2" fmla="val 299029"/>
            <a:gd name="adj3" fmla="val 2477049"/>
            <a:gd name="adj4" fmla="val 15948272"/>
            <a:gd name="adj5" fmla="val 5469"/>
          </a:avLst>
        </a:prstGeom>
        <a:gradFill rotWithShape="0">
          <a:gsLst>
            <a:gs pos="0">
              <a:schemeClr val="accent1">
                <a:shade val="90000"/>
                <a:hueOff val="0"/>
                <a:satOff val="0"/>
                <a:lumOff val="0"/>
                <a:alphaOff val="0"/>
                <a:tint val="98000"/>
                <a:lumMod val="100000"/>
              </a:schemeClr>
            </a:gs>
            <a:gs pos="100000">
              <a:schemeClr val="accent1">
                <a:shade val="90000"/>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sp>
    <dsp:sp modelId="{306123CE-8989-4223-8D98-F7C336DDE887}">
      <dsp:nvSpPr>
        <dsp:cNvPr id="0" name=""/>
        <dsp:cNvSpPr/>
      </dsp:nvSpPr>
      <dsp:spPr>
        <a:xfrm>
          <a:off x="175108" y="1747877"/>
          <a:ext cx="1513977" cy="1513977"/>
        </a:xfrm>
        <a:prstGeom prst="leftCircularArrow">
          <a:avLst>
            <a:gd name="adj1" fmla="val 6452"/>
            <a:gd name="adj2" fmla="val 429999"/>
            <a:gd name="adj3" fmla="val 10489124"/>
            <a:gd name="adj4" fmla="val 14837806"/>
            <a:gd name="adj5" fmla="val 7527"/>
          </a:avLst>
        </a:prstGeom>
        <a:gradFill rotWithShape="0">
          <a:gsLst>
            <a:gs pos="0">
              <a:schemeClr val="accent1">
                <a:shade val="90000"/>
                <a:hueOff val="-165431"/>
                <a:satOff val="-8756"/>
                <a:lumOff val="22937"/>
                <a:alphaOff val="0"/>
                <a:tint val="98000"/>
                <a:lumMod val="100000"/>
              </a:schemeClr>
            </a:gs>
            <a:gs pos="100000">
              <a:schemeClr val="accent1">
                <a:shade val="90000"/>
                <a:hueOff val="-165431"/>
                <a:satOff val="-8756"/>
                <a:lumOff val="22937"/>
                <a:alphaOff val="0"/>
                <a:shade val="88000"/>
                <a:lumMod val="88000"/>
              </a:schemeClr>
            </a:gs>
          </a:gsLst>
          <a:lin ang="5400000" scaled="1"/>
        </a:gradFill>
        <a:ln>
          <a:noFill/>
        </a:ln>
        <a:effectLst>
          <a:outerShdw blurRad="50800" dist="38100" dir="5400000" rotWithShape="0">
            <a:srgbClr val="000000">
              <a:alpha val="35000"/>
            </a:srgbClr>
          </a:outerShdw>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sp>
    <dsp:sp modelId="{72EFED04-841A-4A60-9899-81C34F37BEED}">
      <dsp:nvSpPr>
        <dsp:cNvPr id="0" name=""/>
        <dsp:cNvSpPr/>
      </dsp:nvSpPr>
      <dsp:spPr>
        <a:xfrm>
          <a:off x="779590" y="938945"/>
          <a:ext cx="1632372" cy="1632372"/>
        </a:xfrm>
        <a:prstGeom prst="circularArrow">
          <a:avLst>
            <a:gd name="adj1" fmla="val 5984"/>
            <a:gd name="adj2" fmla="val 394124"/>
            <a:gd name="adj3" fmla="val 13313824"/>
            <a:gd name="adj4" fmla="val 10508221"/>
            <a:gd name="adj5" fmla="val 6981"/>
          </a:avLst>
        </a:prstGeom>
        <a:gradFill rotWithShape="0">
          <a:gsLst>
            <a:gs pos="0">
              <a:schemeClr val="accent1">
                <a:shade val="90000"/>
                <a:hueOff val="-165431"/>
                <a:satOff val="-8756"/>
                <a:lumOff val="22937"/>
                <a:alphaOff val="0"/>
                <a:tint val="98000"/>
                <a:lumMod val="100000"/>
              </a:schemeClr>
            </a:gs>
            <a:gs pos="100000">
              <a:schemeClr val="accent1">
                <a:shade val="90000"/>
                <a:hueOff val="-165431"/>
                <a:satOff val="-8756"/>
                <a:lumOff val="22937"/>
                <a:alphaOff val="0"/>
                <a:shade val="88000"/>
                <a:lumMod val="88000"/>
              </a:schemeClr>
            </a:gs>
          </a:gsLst>
          <a:lin ang="5400000" scaled="1"/>
        </a:gradFill>
        <a:ln>
          <a:noFill/>
        </a:ln>
        <a:effectLst>
          <a:outerShdw blurRad="50800" dist="38100" dir="5400000" rotWithShape="0">
            <a:srgbClr val="000000">
              <a:alpha val="35000"/>
            </a:srgbClr>
          </a:outerShdw>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90C215-EC77-4FBD-ABD0-22ECBFF07C0D}">
      <dsp:nvSpPr>
        <dsp:cNvPr id="0" name=""/>
        <dsp:cNvSpPr/>
      </dsp:nvSpPr>
      <dsp:spPr>
        <a:xfrm>
          <a:off x="1331944" y="2389327"/>
          <a:ext cx="1627932" cy="1627932"/>
        </a:xfrm>
        <a:prstGeom prst="gear9">
          <a:avLst/>
        </a:prstGeom>
        <a:gradFill rotWithShape="0">
          <a:gsLst>
            <a:gs pos="0">
              <a:schemeClr val="accent1">
                <a:shade val="50000"/>
                <a:hueOff val="0"/>
                <a:satOff val="0"/>
                <a:lumOff val="0"/>
                <a:alphaOff val="0"/>
                <a:tint val="98000"/>
                <a:lumMod val="100000"/>
              </a:schemeClr>
            </a:gs>
            <a:gs pos="100000">
              <a:schemeClr val="accent1">
                <a:shade val="50000"/>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fr-FR" sz="2000" kern="1200" dirty="0"/>
            <a:t>  KNN</a:t>
          </a:r>
        </a:p>
      </dsp:txBody>
      <dsp:txXfrm>
        <a:off x="1659231" y="2770662"/>
        <a:ext cx="973358" cy="836791"/>
      </dsp:txXfrm>
    </dsp:sp>
    <dsp:sp modelId="{12D49530-14D7-41DF-8C96-F299F33CBDFC}">
      <dsp:nvSpPr>
        <dsp:cNvPr id="0" name=""/>
        <dsp:cNvSpPr/>
      </dsp:nvSpPr>
      <dsp:spPr>
        <a:xfrm>
          <a:off x="384784" y="2004543"/>
          <a:ext cx="1183950" cy="1183950"/>
        </a:xfrm>
        <a:prstGeom prst="gear6">
          <a:avLst/>
        </a:prstGeom>
        <a:gradFill rotWithShape="0">
          <a:gsLst>
            <a:gs pos="0">
              <a:schemeClr val="accent1">
                <a:shade val="50000"/>
                <a:hueOff val="-157891"/>
                <a:satOff val="-9473"/>
                <a:lumOff val="29180"/>
                <a:alphaOff val="0"/>
                <a:tint val="98000"/>
                <a:lumMod val="100000"/>
              </a:schemeClr>
            </a:gs>
            <a:gs pos="100000">
              <a:schemeClr val="accent1">
                <a:shade val="50000"/>
                <a:hueOff val="-157891"/>
                <a:satOff val="-9473"/>
                <a:lumOff val="29180"/>
                <a:alphaOff val="0"/>
                <a:shade val="88000"/>
                <a:lumMod val="88000"/>
              </a:schemeClr>
            </a:gs>
          </a:gsLst>
          <a:lin ang="5400000" scaled="1"/>
        </a:gradFill>
        <a:ln>
          <a:noFill/>
        </a:ln>
        <a:effectLst>
          <a:outerShdw blurRad="50800" dist="381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fr-FR" sz="2000" kern="1200" dirty="0"/>
            <a:t> KNN</a:t>
          </a:r>
        </a:p>
      </dsp:txBody>
      <dsp:txXfrm>
        <a:off x="682847" y="2304407"/>
        <a:ext cx="587824" cy="584222"/>
      </dsp:txXfrm>
    </dsp:sp>
    <dsp:sp modelId="{FA3CCF0A-C788-42A1-BDD8-63CD74C10128}">
      <dsp:nvSpPr>
        <dsp:cNvPr id="0" name=""/>
        <dsp:cNvSpPr/>
      </dsp:nvSpPr>
      <dsp:spPr>
        <a:xfrm rot="20700000">
          <a:off x="1047917" y="1187738"/>
          <a:ext cx="1160030" cy="1160030"/>
        </a:xfrm>
        <a:prstGeom prst="gear6">
          <a:avLst/>
        </a:prstGeom>
        <a:gradFill rotWithShape="0">
          <a:gsLst>
            <a:gs pos="0">
              <a:schemeClr val="accent1">
                <a:shade val="50000"/>
                <a:hueOff val="-157891"/>
                <a:satOff val="-9473"/>
                <a:lumOff val="29180"/>
                <a:alphaOff val="0"/>
                <a:tint val="98000"/>
                <a:lumMod val="100000"/>
              </a:schemeClr>
            </a:gs>
            <a:gs pos="100000">
              <a:schemeClr val="accent1">
                <a:shade val="50000"/>
                <a:hueOff val="-157891"/>
                <a:satOff val="-9473"/>
                <a:lumOff val="29180"/>
                <a:alphaOff val="0"/>
                <a:shade val="88000"/>
                <a:lumMod val="88000"/>
              </a:schemeClr>
            </a:gs>
          </a:gsLst>
          <a:lin ang="5400000" scaled="1"/>
        </a:gradFill>
        <a:ln>
          <a:noFill/>
        </a:ln>
        <a:effectLst>
          <a:outerShdw blurRad="50800" dist="381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fr-FR" sz="2000" kern="1200" dirty="0"/>
            <a:t>KNN</a:t>
          </a:r>
        </a:p>
      </dsp:txBody>
      <dsp:txXfrm rot="-20700000">
        <a:off x="1302345" y="1442167"/>
        <a:ext cx="651172" cy="651172"/>
      </dsp:txXfrm>
    </dsp:sp>
    <dsp:sp modelId="{418FC9CA-1DB0-4A4C-BC6B-830E8F1ADFEA}">
      <dsp:nvSpPr>
        <dsp:cNvPr id="0" name=""/>
        <dsp:cNvSpPr/>
      </dsp:nvSpPr>
      <dsp:spPr>
        <a:xfrm>
          <a:off x="1193716" y="2151009"/>
          <a:ext cx="2083753" cy="2083753"/>
        </a:xfrm>
        <a:prstGeom prst="circularArrow">
          <a:avLst>
            <a:gd name="adj1" fmla="val 4687"/>
            <a:gd name="adj2" fmla="val 299029"/>
            <a:gd name="adj3" fmla="val 2477049"/>
            <a:gd name="adj4" fmla="val 15948272"/>
            <a:gd name="adj5" fmla="val 5469"/>
          </a:avLst>
        </a:prstGeom>
        <a:gradFill rotWithShape="0">
          <a:gsLst>
            <a:gs pos="0">
              <a:schemeClr val="accent1">
                <a:shade val="90000"/>
                <a:hueOff val="0"/>
                <a:satOff val="0"/>
                <a:lumOff val="0"/>
                <a:alphaOff val="0"/>
                <a:tint val="98000"/>
                <a:lumMod val="100000"/>
              </a:schemeClr>
            </a:gs>
            <a:gs pos="100000">
              <a:schemeClr val="accent1">
                <a:shade val="90000"/>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sp>
    <dsp:sp modelId="{306123CE-8989-4223-8D98-F7C336DDE887}">
      <dsp:nvSpPr>
        <dsp:cNvPr id="0" name=""/>
        <dsp:cNvSpPr/>
      </dsp:nvSpPr>
      <dsp:spPr>
        <a:xfrm>
          <a:off x="175108" y="1747877"/>
          <a:ext cx="1513977" cy="1513977"/>
        </a:xfrm>
        <a:prstGeom prst="leftCircularArrow">
          <a:avLst>
            <a:gd name="adj1" fmla="val 6452"/>
            <a:gd name="adj2" fmla="val 429999"/>
            <a:gd name="adj3" fmla="val 10489124"/>
            <a:gd name="adj4" fmla="val 14837806"/>
            <a:gd name="adj5" fmla="val 7527"/>
          </a:avLst>
        </a:prstGeom>
        <a:gradFill rotWithShape="0">
          <a:gsLst>
            <a:gs pos="0">
              <a:schemeClr val="accent1">
                <a:shade val="90000"/>
                <a:hueOff val="-165431"/>
                <a:satOff val="-8756"/>
                <a:lumOff val="22937"/>
                <a:alphaOff val="0"/>
                <a:tint val="98000"/>
                <a:lumMod val="100000"/>
              </a:schemeClr>
            </a:gs>
            <a:gs pos="100000">
              <a:schemeClr val="accent1">
                <a:shade val="90000"/>
                <a:hueOff val="-165431"/>
                <a:satOff val="-8756"/>
                <a:lumOff val="22937"/>
                <a:alphaOff val="0"/>
                <a:shade val="88000"/>
                <a:lumMod val="88000"/>
              </a:schemeClr>
            </a:gs>
          </a:gsLst>
          <a:lin ang="5400000" scaled="1"/>
        </a:gradFill>
        <a:ln>
          <a:noFill/>
        </a:ln>
        <a:effectLst>
          <a:outerShdw blurRad="50800" dist="38100" dir="5400000" rotWithShape="0">
            <a:srgbClr val="000000">
              <a:alpha val="35000"/>
            </a:srgbClr>
          </a:outerShdw>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sp>
    <dsp:sp modelId="{72EFED04-841A-4A60-9899-81C34F37BEED}">
      <dsp:nvSpPr>
        <dsp:cNvPr id="0" name=""/>
        <dsp:cNvSpPr/>
      </dsp:nvSpPr>
      <dsp:spPr>
        <a:xfrm>
          <a:off x="779590" y="938945"/>
          <a:ext cx="1632372" cy="1632372"/>
        </a:xfrm>
        <a:prstGeom prst="circularArrow">
          <a:avLst>
            <a:gd name="adj1" fmla="val 5984"/>
            <a:gd name="adj2" fmla="val 394124"/>
            <a:gd name="adj3" fmla="val 13313824"/>
            <a:gd name="adj4" fmla="val 10508221"/>
            <a:gd name="adj5" fmla="val 6981"/>
          </a:avLst>
        </a:prstGeom>
        <a:gradFill rotWithShape="0">
          <a:gsLst>
            <a:gs pos="0">
              <a:schemeClr val="accent1">
                <a:shade val="90000"/>
                <a:hueOff val="-165431"/>
                <a:satOff val="-8756"/>
                <a:lumOff val="22937"/>
                <a:alphaOff val="0"/>
                <a:tint val="98000"/>
                <a:lumMod val="100000"/>
              </a:schemeClr>
            </a:gs>
            <a:gs pos="100000">
              <a:schemeClr val="accent1">
                <a:shade val="90000"/>
                <a:hueOff val="-165431"/>
                <a:satOff val="-8756"/>
                <a:lumOff val="22937"/>
                <a:alphaOff val="0"/>
                <a:shade val="88000"/>
                <a:lumMod val="88000"/>
              </a:schemeClr>
            </a:gs>
          </a:gsLst>
          <a:lin ang="5400000" scaled="1"/>
        </a:gradFill>
        <a:ln>
          <a:noFill/>
        </a:ln>
        <a:effectLst>
          <a:outerShdw blurRad="50800" dist="38100" dir="5400000" rotWithShape="0">
            <a:srgbClr val="000000">
              <a:alpha val="35000"/>
            </a:srgbClr>
          </a:outerShdw>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fr-FR"/>
              <a:t>Modifiez le style du titre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a:t>Modifiez le style des sous-titres du masque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48A87A34-81AB-432B-8DAE-1953F412C126}" type="datetimeFigureOut">
              <a:rPr lang="en-US" smtClean="0"/>
              <a:t>5/20/2022</a:t>
            </a:fld>
            <a:endParaRPr lang="en-US" dirty="0"/>
          </a:p>
        </p:txBody>
      </p:sp>
      <p:sp>
        <p:nvSpPr>
          <p:cNvPr id="5" name="Footer Placeholder 4"/>
          <p:cNvSpPr>
            <a:spLocks noGrp="1"/>
          </p:cNvSpPr>
          <p:nvPr>
            <p:ph type="ftr" sz="quarter" idx="11"/>
          </p:nvPr>
        </p:nvSpPr>
        <p:spPr>
          <a:xfrm>
            <a:off x="3962399" y="5870575"/>
            <a:ext cx="4893958" cy="377825"/>
          </a:xfrm>
        </p:spPr>
        <p:txBody>
          <a:bodyPr/>
          <a:lstStyle/>
          <a:p>
            <a:endParaRPr lang="en-US" dirty="0"/>
          </a:p>
        </p:txBody>
      </p:sp>
      <p:sp>
        <p:nvSpPr>
          <p:cNvPr id="6" name="Slide Number Placeholder 5"/>
          <p:cNvSpPr>
            <a:spLocks noGrp="1"/>
          </p:cNvSpPr>
          <p:nvPr>
            <p:ph type="sldNum" sz="quarter" idx="12"/>
          </p:nvPr>
        </p:nvSpPr>
        <p:spPr>
          <a:xfrm>
            <a:off x="10608958" y="5870575"/>
            <a:ext cx="551167" cy="377825"/>
          </a:xfrm>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160334701"/>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 panoramique avec légend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fr-FR"/>
              <a:t>Modifiez le style du titre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48A87A34-81AB-432B-8DAE-1953F412C126}" type="datetimeFigureOut">
              <a:rPr lang="en-US" smtClean="0"/>
              <a:pPr/>
              <a:t>5/20/2022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‹N°›</a:t>
            </a:fld>
            <a:endParaRPr lang="en-US" dirty="0"/>
          </a:p>
        </p:txBody>
      </p:sp>
    </p:spTree>
    <p:extLst>
      <p:ext uri="{BB962C8B-B14F-4D97-AF65-F5344CB8AC3E}">
        <p14:creationId xmlns:p14="http://schemas.microsoft.com/office/powerpoint/2010/main" val="16424505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re et légende">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fr-FR"/>
              <a:t>Modifiez le style du titre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48A87A34-81AB-432B-8DAE-1953F412C126}" type="datetimeFigureOut">
              <a:rPr lang="en-US" smtClean="0"/>
              <a:pPr/>
              <a:t>5/20/2022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‹N°›</a:t>
            </a:fld>
            <a:endParaRPr lang="en-US" dirty="0"/>
          </a:p>
        </p:txBody>
      </p:sp>
    </p:spTree>
    <p:extLst>
      <p:ext uri="{BB962C8B-B14F-4D97-AF65-F5344CB8AC3E}">
        <p14:creationId xmlns:p14="http://schemas.microsoft.com/office/powerpoint/2010/main" val="179130768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tion avec légende">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fr-FR"/>
              <a:t>Modifiez le style du titre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fr-FR"/>
              <a:t>Cliquez pour modifier les styles du texte du masque</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48A87A34-81AB-432B-8DAE-1953F412C126}" type="datetimeFigureOut">
              <a:rPr lang="en-US" smtClean="0"/>
              <a:pPr/>
              <a:t>5/20/2022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‹N°›</a:t>
            </a:fld>
            <a:endParaRPr lang="en-US" dirty="0"/>
          </a:p>
        </p:txBody>
      </p:sp>
    </p:spTree>
    <p:extLst>
      <p:ext uri="{BB962C8B-B14F-4D97-AF65-F5344CB8AC3E}">
        <p14:creationId xmlns:p14="http://schemas.microsoft.com/office/powerpoint/2010/main" val="428109394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arte nom">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fr-FR"/>
              <a:t>Modifiez le style du titre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48A87A34-81AB-432B-8DAE-1953F412C126}" type="datetimeFigureOut">
              <a:rPr lang="en-US" smtClean="0"/>
              <a:pPr/>
              <a:t>5/20/2022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‹N°›</a:t>
            </a:fld>
            <a:endParaRPr lang="en-US" dirty="0"/>
          </a:p>
        </p:txBody>
      </p:sp>
    </p:spTree>
    <p:extLst>
      <p:ext uri="{BB962C8B-B14F-4D97-AF65-F5344CB8AC3E}">
        <p14:creationId xmlns:p14="http://schemas.microsoft.com/office/powerpoint/2010/main" val="228217091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arte nom citation">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fr-FR"/>
              <a:t>Modifiez le style du titre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fr-FR"/>
              <a:t>Cliquez pour modifier les styles du texte du masque</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48A87A34-81AB-432B-8DAE-1953F412C126}" type="datetimeFigureOut">
              <a:rPr lang="en-US" smtClean="0"/>
              <a:pPr/>
              <a:t>5/20/2022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‹N°›</a:t>
            </a:fld>
            <a:endParaRPr lang="en-US" dirty="0"/>
          </a:p>
        </p:txBody>
      </p:sp>
    </p:spTree>
    <p:extLst>
      <p:ext uri="{BB962C8B-B14F-4D97-AF65-F5344CB8AC3E}">
        <p14:creationId xmlns:p14="http://schemas.microsoft.com/office/powerpoint/2010/main" val="354148349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Vrai ou faux">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fr-FR"/>
              <a:t>Modifiez le style du titre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fr-FR"/>
              <a:t>Cliquez pour modifier les styles du texte du masque</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48A87A34-81AB-432B-8DAE-1953F412C126}" type="datetimeFigureOut">
              <a:rPr lang="en-US" smtClean="0"/>
              <a:pPr/>
              <a:t>5/20/2022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‹N°›</a:t>
            </a:fld>
            <a:endParaRPr lang="en-US" dirty="0"/>
          </a:p>
        </p:txBody>
      </p:sp>
    </p:spTree>
    <p:extLst>
      <p:ext uri="{BB962C8B-B14F-4D97-AF65-F5344CB8AC3E}">
        <p14:creationId xmlns:p14="http://schemas.microsoft.com/office/powerpoint/2010/main" val="298165680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5/20/2022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‹N°›</a:t>
            </a:fld>
            <a:endParaRPr lang="en-US" dirty="0"/>
          </a:p>
        </p:txBody>
      </p:sp>
      <p:sp>
        <p:nvSpPr>
          <p:cNvPr id="8" name="Title 1"/>
          <p:cNvSpPr>
            <a:spLocks noGrp="1"/>
          </p:cNvSpPr>
          <p:nvPr>
            <p:ph type="title"/>
          </p:nvPr>
        </p:nvSpPr>
        <p:spPr>
          <a:xfrm>
            <a:off x="685801" y="609600"/>
            <a:ext cx="10131425" cy="1456267"/>
          </a:xfrm>
        </p:spPr>
        <p:txBody>
          <a:bodyPr/>
          <a:lstStyle/>
          <a:p>
            <a:r>
              <a:rPr lang="fr-FR"/>
              <a:t>Modifiez le style du titre</a:t>
            </a:r>
            <a:endParaRPr lang="en-US" dirty="0"/>
          </a:p>
        </p:txBody>
      </p:sp>
    </p:spTree>
    <p:extLst>
      <p:ext uri="{BB962C8B-B14F-4D97-AF65-F5344CB8AC3E}">
        <p14:creationId xmlns:p14="http://schemas.microsoft.com/office/powerpoint/2010/main" val="391189143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fr-FR"/>
              <a:t>Modifiez le style du titre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5/20/2022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10633863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idx="1"/>
          </p:nvPr>
        </p:nvSpPr>
        <p:spPr/>
        <p:txBody>
          <a:bodyPr anchor="ct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5/20/2022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32218198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fr-FR"/>
              <a:t>Modifiez le style du titre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48A87A34-81AB-432B-8DAE-1953F412C126}" type="datetimeFigureOut">
              <a:rPr lang="en-US" smtClean="0"/>
              <a:t>5/20/2022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832742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5/20/2022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30736759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fr-FR"/>
              <a:t>Modifiez le style du titre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5/20/2022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3564939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fr-FR"/>
              <a:t>Modifiez le style du titre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5/20/2022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24409006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48A87A34-81AB-432B-8DAE-1953F412C126}" type="datetimeFigureOut">
              <a:rPr lang="en-US" smtClean="0"/>
              <a:t>5/20/2022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34351240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fr-FR"/>
              <a:t>Modifiez le style du titre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48A87A34-81AB-432B-8DAE-1953F412C126}" type="datetimeFigureOut">
              <a:rPr lang="en-US" smtClean="0"/>
              <a:t>5/20/2022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11422677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fr-FR"/>
              <a:t>Modifiez le style du titre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48A87A34-81AB-432B-8DAE-1953F412C126}" type="datetimeFigureOut">
              <a:rPr lang="en-US" smtClean="0"/>
              <a:t>5/20/2022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29479091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fr-FR"/>
              <a:t>Modifiez le style du titre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48A87A34-81AB-432B-8DAE-1953F412C126}" type="datetimeFigureOut">
              <a:rPr lang="en-US" smtClean="0"/>
              <a:pPr/>
              <a:t>5/20/2022</a:t>
            </a:fld>
            <a:endParaRPr lang="en-US"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6D22F896-40B5-4ADD-8801-0D06FADFA095}" type="slidenum">
              <a:rPr lang="en-US" smtClean="0"/>
              <a:pPr/>
              <a:t>‹N°›</a:t>
            </a:fld>
            <a:endParaRPr lang="en-US" dirty="0"/>
          </a:p>
        </p:txBody>
      </p:sp>
    </p:spTree>
    <p:extLst>
      <p:ext uri="{BB962C8B-B14F-4D97-AF65-F5344CB8AC3E}">
        <p14:creationId xmlns:p14="http://schemas.microsoft.com/office/powerpoint/2010/main" val="1429257341"/>
      </p:ext>
    </p:extLst>
  </p:cSld>
  <p:clrMap bg1="dk1" tx1="lt1" bg2="dk2" tx2="lt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 id="2147483693" r:id="rId12"/>
    <p:sldLayoutId id="2147483694" r:id="rId13"/>
    <p:sldLayoutId id="2147483695" r:id="rId14"/>
    <p:sldLayoutId id="2147483696" r:id="rId15"/>
    <p:sldLayoutId id="2147483697" r:id="rId16"/>
    <p:sldLayoutId id="2147483698"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png"/><Relationship Id="rId1" Type="http://schemas.openxmlformats.org/officeDocument/2006/relationships/slideLayout" Target="../slideLayouts/slideLayout1.xml"/><Relationship Id="rId5" Type="http://schemas.openxmlformats.org/officeDocument/2006/relationships/image" Target="../media/image7.jpeg"/><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diagramLayout" Target="../diagrams/layout3.xml"/><Relationship Id="rId13" Type="http://schemas.openxmlformats.org/officeDocument/2006/relationships/image" Target="../media/image15.png"/><Relationship Id="rId3" Type="http://schemas.openxmlformats.org/officeDocument/2006/relationships/diagramLayout" Target="../diagrams/layout2.xml"/><Relationship Id="rId7" Type="http://schemas.openxmlformats.org/officeDocument/2006/relationships/diagramData" Target="../diagrams/data3.xml"/><Relationship Id="rId12" Type="http://schemas.openxmlformats.org/officeDocument/2006/relationships/image" Target="../media/image14.jpeg"/><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11" Type="http://schemas.microsoft.com/office/2007/relationships/diagramDrawing" Target="../diagrams/drawing3.xml"/><Relationship Id="rId5" Type="http://schemas.openxmlformats.org/officeDocument/2006/relationships/diagramColors" Target="../diagrams/colors2.xml"/><Relationship Id="rId10" Type="http://schemas.openxmlformats.org/officeDocument/2006/relationships/diagramColors" Target="../diagrams/colors3.xml"/><Relationship Id="rId4" Type="http://schemas.openxmlformats.org/officeDocument/2006/relationships/diagramQuickStyle" Target="../diagrams/quickStyle2.xml"/><Relationship Id="rId9" Type="http://schemas.openxmlformats.org/officeDocument/2006/relationships/diagramQuickStyle" Target="../diagrams/quickStyle3.xml"/></Relationships>
</file>

<file path=ppt/slides/_rels/slide13.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 Id="rId9" Type="http://schemas.openxmlformats.org/officeDocument/2006/relationships/image" Target="../media/image2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8.gif"/><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63961E2-87FF-ECFB-CF7C-EBCBB4F69826}"/>
              </a:ext>
            </a:extLst>
          </p:cNvPr>
          <p:cNvSpPr>
            <a:spLocks noGrp="1"/>
          </p:cNvSpPr>
          <p:nvPr>
            <p:ph type="ctrTitle"/>
          </p:nvPr>
        </p:nvSpPr>
        <p:spPr>
          <a:xfrm>
            <a:off x="4426997" y="1408248"/>
            <a:ext cx="4586077" cy="2051748"/>
          </a:xfrm>
        </p:spPr>
        <p:txBody>
          <a:bodyPr anchor="ctr">
            <a:noAutofit/>
          </a:bodyPr>
          <a:lstStyle/>
          <a:p>
            <a:pPr algn="ctr"/>
            <a:r>
              <a:rPr lang="fr-SN" dirty="0">
                <a:solidFill>
                  <a:schemeClr val="tx2">
                    <a:lumMod val="75000"/>
                  </a:schemeClr>
                </a:solidFill>
              </a:rPr>
              <a:t>APPRENTISSAGE</a:t>
            </a:r>
            <a:br>
              <a:rPr lang="fr-SN" dirty="0">
                <a:solidFill>
                  <a:schemeClr val="tx2">
                    <a:lumMod val="75000"/>
                  </a:schemeClr>
                </a:solidFill>
              </a:rPr>
            </a:br>
            <a:r>
              <a:rPr lang="fr-SN" dirty="0">
                <a:solidFill>
                  <a:schemeClr val="tx2">
                    <a:lumMod val="75000"/>
                  </a:schemeClr>
                </a:solidFill>
              </a:rPr>
              <a:t>SUPERVISE</a:t>
            </a:r>
            <a:br>
              <a:rPr lang="fr-SN" dirty="0">
                <a:solidFill>
                  <a:schemeClr val="tx2">
                    <a:lumMod val="75000"/>
                  </a:schemeClr>
                </a:solidFill>
              </a:rPr>
            </a:br>
            <a:endParaRPr lang="fr-SN" dirty="0">
              <a:solidFill>
                <a:schemeClr val="tx2">
                  <a:lumMod val="75000"/>
                </a:schemeClr>
              </a:solidFill>
            </a:endParaRPr>
          </a:p>
        </p:txBody>
      </p:sp>
      <p:sp>
        <p:nvSpPr>
          <p:cNvPr id="3" name="Sous-titre 2">
            <a:extLst>
              <a:ext uri="{FF2B5EF4-FFF2-40B4-BE49-F238E27FC236}">
                <a16:creationId xmlns:a16="http://schemas.microsoft.com/office/drawing/2014/main" id="{7C413009-CBD8-2E49-B437-79089507A3F0}"/>
              </a:ext>
            </a:extLst>
          </p:cNvPr>
          <p:cNvSpPr>
            <a:spLocks noGrp="1"/>
          </p:cNvSpPr>
          <p:nvPr>
            <p:ph type="subTitle" idx="1"/>
          </p:nvPr>
        </p:nvSpPr>
        <p:spPr>
          <a:xfrm>
            <a:off x="3959591" y="3233691"/>
            <a:ext cx="4783964" cy="601168"/>
          </a:xfrm>
        </p:spPr>
        <p:txBody>
          <a:bodyPr>
            <a:normAutofit fontScale="92500" lnSpcReduction="10000"/>
          </a:bodyPr>
          <a:lstStyle/>
          <a:p>
            <a:r>
              <a:rPr lang="fr-SN" sz="4000" dirty="0">
                <a:solidFill>
                  <a:srgbClr val="FFFF00"/>
                </a:solidFill>
              </a:rPr>
              <a:t>K-Nearest Neighbors</a:t>
            </a:r>
          </a:p>
        </p:txBody>
      </p:sp>
      <p:graphicFrame>
        <p:nvGraphicFramePr>
          <p:cNvPr id="4" name="Table 10">
            <a:extLst>
              <a:ext uri="{FF2B5EF4-FFF2-40B4-BE49-F238E27FC236}">
                <a16:creationId xmlns:a16="http://schemas.microsoft.com/office/drawing/2014/main" id="{D373D6F5-788F-7C27-DF0F-39BE2AE7E5DE}"/>
              </a:ext>
            </a:extLst>
          </p:cNvPr>
          <p:cNvGraphicFramePr>
            <a:graphicFrameLocks noGrp="1"/>
          </p:cNvGraphicFramePr>
          <p:nvPr>
            <p:extLst>
              <p:ext uri="{D42A27DB-BD31-4B8C-83A1-F6EECF244321}">
                <p14:modId xmlns:p14="http://schemas.microsoft.com/office/powerpoint/2010/main" val="2802096947"/>
              </p:ext>
            </p:extLst>
          </p:nvPr>
        </p:nvGraphicFramePr>
        <p:xfrm>
          <a:off x="2" y="0"/>
          <a:ext cx="6358596" cy="457200"/>
        </p:xfrm>
        <a:graphic>
          <a:graphicData uri="http://schemas.openxmlformats.org/drawingml/2006/table">
            <a:tbl>
              <a:tblPr firstRow="1" bandRow="1">
                <a:tableStyleId>{9D7B26C5-4107-4FEC-AEDC-1716B250A1EF}</a:tableStyleId>
              </a:tblPr>
              <a:tblGrid>
                <a:gridCol w="6358596">
                  <a:extLst>
                    <a:ext uri="{9D8B030D-6E8A-4147-A177-3AD203B41FA5}">
                      <a16:colId xmlns:a16="http://schemas.microsoft.com/office/drawing/2014/main" val="1223709286"/>
                    </a:ext>
                  </a:extLst>
                </a:gridCol>
              </a:tblGrid>
              <a:tr h="370840">
                <a:tc>
                  <a:txBody>
                    <a:bodyPr/>
                    <a:lstStyle/>
                    <a:p>
                      <a:pPr algn="ctr"/>
                      <a:r>
                        <a:rPr lang="fr-FR" sz="2400" dirty="0"/>
                        <a:t>Ingénieur de Conception en InDIA (INGC2) </a:t>
                      </a:r>
                    </a:p>
                  </a:txBody>
                  <a:tcPr/>
                </a:tc>
                <a:extLst>
                  <a:ext uri="{0D108BD9-81ED-4DB2-BD59-A6C34878D82A}">
                    <a16:rowId xmlns:a16="http://schemas.microsoft.com/office/drawing/2014/main" val="2362966409"/>
                  </a:ext>
                </a:extLst>
              </a:tr>
            </a:tbl>
          </a:graphicData>
        </a:graphic>
      </p:graphicFrame>
      <p:pic>
        <p:nvPicPr>
          <p:cNvPr id="5" name="Picture 7">
            <a:extLst>
              <a:ext uri="{FF2B5EF4-FFF2-40B4-BE49-F238E27FC236}">
                <a16:creationId xmlns:a16="http://schemas.microsoft.com/office/drawing/2014/main" id="{C43F7800-8079-059E-3851-3D146DB35D60}"/>
              </a:ext>
            </a:extLst>
          </p:cNvPr>
          <p:cNvPicPr>
            <a:picLocks noChangeAspect="1"/>
          </p:cNvPicPr>
          <p:nvPr/>
        </p:nvPicPr>
        <p:blipFill>
          <a:blip r:embed="rId2"/>
          <a:stretch>
            <a:fillRect/>
          </a:stretch>
        </p:blipFill>
        <p:spPr>
          <a:xfrm>
            <a:off x="9172154" y="16023"/>
            <a:ext cx="3019846" cy="1771897"/>
          </a:xfrm>
          <a:prstGeom prst="rect">
            <a:avLst/>
          </a:prstGeom>
        </p:spPr>
      </p:pic>
      <p:sp>
        <p:nvSpPr>
          <p:cNvPr id="6" name="Rectangle: Rounded Corners 8">
            <a:extLst>
              <a:ext uri="{FF2B5EF4-FFF2-40B4-BE49-F238E27FC236}">
                <a16:creationId xmlns:a16="http://schemas.microsoft.com/office/drawing/2014/main" id="{A6AB9D32-3B01-8D3F-4692-507E4E9330E4}"/>
              </a:ext>
            </a:extLst>
          </p:cNvPr>
          <p:cNvSpPr/>
          <p:nvPr/>
        </p:nvSpPr>
        <p:spPr>
          <a:xfrm>
            <a:off x="158201" y="4762129"/>
            <a:ext cx="2703443" cy="1850955"/>
          </a:xfrm>
          <a:prstGeom prst="roundRect">
            <a:avLst/>
          </a:prstGeom>
          <a:ln/>
        </p:spPr>
        <p:style>
          <a:lnRef idx="3">
            <a:schemeClr val="lt1"/>
          </a:lnRef>
          <a:fillRef idx="1">
            <a:schemeClr val="dk1"/>
          </a:fillRef>
          <a:effectRef idx="1">
            <a:schemeClr val="dk1"/>
          </a:effectRef>
          <a:fontRef idx="minor">
            <a:schemeClr val="lt1"/>
          </a:fontRef>
        </p:style>
        <p:txBody>
          <a:bodyPr rtlCol="0" anchor="t"/>
          <a:lstStyle/>
          <a:p>
            <a:pPr algn="ctr"/>
            <a:r>
              <a:rPr lang="fr-FR" sz="2000" b="1" dirty="0">
                <a:solidFill>
                  <a:schemeClr val="bg2">
                    <a:lumMod val="20000"/>
                    <a:lumOff val="80000"/>
                  </a:schemeClr>
                </a:solidFill>
              </a:rPr>
              <a:t>Habib Aidara</a:t>
            </a:r>
          </a:p>
          <a:p>
            <a:pPr algn="ctr"/>
            <a:endParaRPr lang="fr-FR" sz="2000" b="1" dirty="0">
              <a:solidFill>
                <a:schemeClr val="bg2">
                  <a:lumMod val="20000"/>
                  <a:lumOff val="80000"/>
                </a:schemeClr>
              </a:solidFill>
            </a:endParaRPr>
          </a:p>
          <a:p>
            <a:pPr algn="ctr"/>
            <a:r>
              <a:rPr lang="fr-FR" sz="2000" b="1" dirty="0">
                <a:solidFill>
                  <a:schemeClr val="bg2">
                    <a:lumMod val="20000"/>
                    <a:lumOff val="80000"/>
                  </a:schemeClr>
                </a:solidFill>
              </a:rPr>
              <a:t>Mamadou Ba</a:t>
            </a:r>
          </a:p>
          <a:p>
            <a:pPr algn="ctr"/>
            <a:endParaRPr lang="fr-FR" sz="2000" b="1" dirty="0">
              <a:solidFill>
                <a:schemeClr val="bg2">
                  <a:lumMod val="20000"/>
                  <a:lumOff val="80000"/>
                </a:schemeClr>
              </a:solidFill>
            </a:endParaRPr>
          </a:p>
          <a:p>
            <a:pPr algn="ctr"/>
            <a:r>
              <a:rPr lang="fr-FR" sz="2000" b="1" dirty="0">
                <a:solidFill>
                  <a:schemeClr val="bg2">
                    <a:lumMod val="20000"/>
                    <a:lumOff val="80000"/>
                  </a:schemeClr>
                </a:solidFill>
              </a:rPr>
              <a:t>     Steve .B Sanogo</a:t>
            </a:r>
          </a:p>
          <a:p>
            <a:pPr algn="ctr"/>
            <a:endParaRPr lang="fr-FR" dirty="0">
              <a:solidFill>
                <a:schemeClr val="bg2">
                  <a:lumMod val="20000"/>
                  <a:lumOff val="80000"/>
                </a:schemeClr>
              </a:solidFill>
            </a:endParaRPr>
          </a:p>
        </p:txBody>
      </p:sp>
      <p:sp>
        <p:nvSpPr>
          <p:cNvPr id="7" name="Rectangle: Rounded Corners 9">
            <a:extLst>
              <a:ext uri="{FF2B5EF4-FFF2-40B4-BE49-F238E27FC236}">
                <a16:creationId xmlns:a16="http://schemas.microsoft.com/office/drawing/2014/main" id="{A2815C82-4A2E-0233-3DA9-AB2DB3CC513B}"/>
              </a:ext>
            </a:extLst>
          </p:cNvPr>
          <p:cNvSpPr/>
          <p:nvPr/>
        </p:nvSpPr>
        <p:spPr>
          <a:xfrm>
            <a:off x="9761395" y="4618847"/>
            <a:ext cx="2065995" cy="451234"/>
          </a:xfrm>
          <a:prstGeom prst="roundRect">
            <a:avLst/>
          </a:prstGeom>
          <a:noFill/>
          <a:ln>
            <a:noFill/>
          </a:ln>
        </p:spPr>
        <p:style>
          <a:lnRef idx="0">
            <a:scrgbClr r="0" g="0" b="0"/>
          </a:lnRef>
          <a:fillRef idx="0">
            <a:scrgbClr r="0" g="0" b="0"/>
          </a:fillRef>
          <a:effectRef idx="0">
            <a:scrgbClr r="0" g="0" b="0"/>
          </a:effectRef>
          <a:fontRef idx="minor">
            <a:schemeClr val="accent2"/>
          </a:fontRef>
        </p:style>
        <p:txBody>
          <a:bodyPr rtlCol="0" anchor="ctr"/>
          <a:lstStyle/>
          <a:p>
            <a:pPr algn="ctr"/>
            <a:r>
              <a:rPr lang="fr-FR" sz="2800" b="1" u="sng" dirty="0">
                <a:solidFill>
                  <a:schemeClr val="tx1"/>
                </a:solidFill>
                <a:latin typeface="Algerian" panose="04020705040A02060702" pitchFamily="82" charset="0"/>
              </a:rPr>
              <a:t>Mr Tondji</a:t>
            </a:r>
            <a:endParaRPr lang="fr-FR" sz="2800" b="1" u="sng" dirty="0">
              <a:solidFill>
                <a:srgbClr val="00B0F0"/>
              </a:solidFill>
              <a:latin typeface="Algerian" panose="04020705040A02060702" pitchFamily="82" charset="0"/>
            </a:endParaRPr>
          </a:p>
        </p:txBody>
      </p:sp>
      <p:pic>
        <p:nvPicPr>
          <p:cNvPr id="13" name="Image 12">
            <a:extLst>
              <a:ext uri="{FF2B5EF4-FFF2-40B4-BE49-F238E27FC236}">
                <a16:creationId xmlns:a16="http://schemas.microsoft.com/office/drawing/2014/main" id="{D60BF4EA-BDD8-429C-D4C3-000D8D63C373}"/>
              </a:ext>
            </a:extLst>
          </p:cNvPr>
          <p:cNvPicPr>
            <a:picLocks noChangeAspect="1"/>
          </p:cNvPicPr>
          <p:nvPr/>
        </p:nvPicPr>
        <p:blipFill>
          <a:blip r:embed="rId3"/>
          <a:stretch>
            <a:fillRect/>
          </a:stretch>
        </p:blipFill>
        <p:spPr>
          <a:xfrm>
            <a:off x="0" y="473375"/>
            <a:ext cx="3019846" cy="2362112"/>
          </a:xfrm>
          <a:prstGeom prst="rect">
            <a:avLst/>
          </a:prstGeom>
        </p:spPr>
      </p:pic>
      <p:pic>
        <p:nvPicPr>
          <p:cNvPr id="2050" name="Picture 2" descr="Nouveau réseau coréen">
            <a:extLst>
              <a:ext uri="{FF2B5EF4-FFF2-40B4-BE49-F238E27FC236}">
                <a16:creationId xmlns:a16="http://schemas.microsoft.com/office/drawing/2014/main" id="{681C001E-8346-A660-5F48-2AABF273927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3787118"/>
            <a:ext cx="990754" cy="463873"/>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Machine Learning : Ce Que Les Développeurs Et Les Analystes Doivent Savoir">
            <a:extLst>
              <a:ext uri="{FF2B5EF4-FFF2-40B4-BE49-F238E27FC236}">
                <a16:creationId xmlns:a16="http://schemas.microsoft.com/office/drawing/2014/main" id="{BA66D285-3FB4-5F43-F0B2-7365D1986AA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08745" y="4367519"/>
            <a:ext cx="3420855" cy="2096795"/>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 avec coins arrondis en diagonale 7">
            <a:extLst>
              <a:ext uri="{FF2B5EF4-FFF2-40B4-BE49-F238E27FC236}">
                <a16:creationId xmlns:a16="http://schemas.microsoft.com/office/drawing/2014/main" id="{B3312783-48DD-BAF5-52F7-F62CD17E726A}"/>
              </a:ext>
            </a:extLst>
          </p:cNvPr>
          <p:cNvSpPr/>
          <p:nvPr/>
        </p:nvSpPr>
        <p:spPr>
          <a:xfrm>
            <a:off x="704632" y="3834859"/>
            <a:ext cx="1825503" cy="532660"/>
          </a:xfrm>
          <a:prstGeom prst="round2DiagRect">
            <a:avLst/>
          </a:prstGeom>
          <a:solidFill>
            <a:schemeClr val="bg2">
              <a:lumMod val="75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Exposants</a:t>
            </a:r>
          </a:p>
        </p:txBody>
      </p:sp>
      <p:sp>
        <p:nvSpPr>
          <p:cNvPr id="14" name="Rectangle : avec coins arrondis en diagonale 13">
            <a:extLst>
              <a:ext uri="{FF2B5EF4-FFF2-40B4-BE49-F238E27FC236}">
                <a16:creationId xmlns:a16="http://schemas.microsoft.com/office/drawing/2014/main" id="{A697099A-2552-CB6F-E398-420770563406}"/>
              </a:ext>
            </a:extLst>
          </p:cNvPr>
          <p:cNvSpPr/>
          <p:nvPr/>
        </p:nvSpPr>
        <p:spPr>
          <a:xfrm>
            <a:off x="9881642" y="3718331"/>
            <a:ext cx="1825503" cy="532660"/>
          </a:xfrm>
          <a:prstGeom prst="round2DiagRect">
            <a:avLst/>
          </a:prstGeom>
          <a:solidFill>
            <a:schemeClr val="bg2">
              <a:lumMod val="75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Professeur</a:t>
            </a:r>
          </a:p>
        </p:txBody>
      </p:sp>
      <p:sp>
        <p:nvSpPr>
          <p:cNvPr id="15" name="Rectangle: Rounded Corners 9">
            <a:extLst>
              <a:ext uri="{FF2B5EF4-FFF2-40B4-BE49-F238E27FC236}">
                <a16:creationId xmlns:a16="http://schemas.microsoft.com/office/drawing/2014/main" id="{72756A6F-871C-EEC9-8259-69AB68C6246F}"/>
              </a:ext>
            </a:extLst>
          </p:cNvPr>
          <p:cNvSpPr/>
          <p:nvPr/>
        </p:nvSpPr>
        <p:spPr>
          <a:xfrm>
            <a:off x="3529421" y="6440169"/>
            <a:ext cx="6231974" cy="451234"/>
          </a:xfrm>
          <a:prstGeom prst="roundRect">
            <a:avLst/>
          </a:prstGeom>
          <a:noFill/>
          <a:ln>
            <a:noFill/>
          </a:ln>
        </p:spPr>
        <p:style>
          <a:lnRef idx="0">
            <a:scrgbClr r="0" g="0" b="0"/>
          </a:lnRef>
          <a:fillRef idx="0">
            <a:scrgbClr r="0" g="0" b="0"/>
          </a:fillRef>
          <a:effectRef idx="0">
            <a:scrgbClr r="0" g="0" b="0"/>
          </a:effectRef>
          <a:fontRef idx="minor">
            <a:schemeClr val="accent2"/>
          </a:fontRef>
        </p:style>
        <p:txBody>
          <a:bodyPr rtlCol="0" anchor="ctr"/>
          <a:lstStyle/>
          <a:p>
            <a:pPr algn="ctr"/>
            <a:r>
              <a:rPr lang="fr-FR" sz="2800" b="1" u="sng" dirty="0">
                <a:solidFill>
                  <a:schemeClr val="tx1"/>
                </a:solidFill>
                <a:latin typeface="Algerian" panose="04020705040A02060702" pitchFamily="82" charset="0"/>
              </a:rPr>
              <a:t>Année Académique 2021/2022</a:t>
            </a:r>
            <a:endParaRPr lang="fr-FR" sz="2800" b="1" u="sng" dirty="0">
              <a:solidFill>
                <a:srgbClr val="00B0F0"/>
              </a:solidFill>
              <a:latin typeface="Algerian" panose="04020705040A02060702" pitchFamily="82" charset="0"/>
            </a:endParaRPr>
          </a:p>
        </p:txBody>
      </p:sp>
    </p:spTree>
    <p:extLst>
      <p:ext uri="{BB962C8B-B14F-4D97-AF65-F5344CB8AC3E}">
        <p14:creationId xmlns:p14="http://schemas.microsoft.com/office/powerpoint/2010/main" val="42357721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8704F538-D3A7-24A7-E925-9905781010B3}"/>
              </a:ext>
            </a:extLst>
          </p:cNvPr>
          <p:cNvSpPr>
            <a:spLocks noGrp="1"/>
          </p:cNvSpPr>
          <p:nvPr>
            <p:ph idx="1"/>
          </p:nvPr>
        </p:nvSpPr>
        <p:spPr>
          <a:xfrm>
            <a:off x="403554" y="453887"/>
            <a:ext cx="10644705" cy="5950226"/>
          </a:xfrm>
        </p:spPr>
        <p:txBody>
          <a:bodyPr anchor="t">
            <a:normAutofit/>
          </a:bodyPr>
          <a:lstStyle/>
          <a:p>
            <a:pPr marL="0" indent="0" fontAlgn="base">
              <a:buNone/>
            </a:pPr>
            <a:r>
              <a:rPr lang="fr-FR" sz="4500" i="0" dirty="0">
                <a:solidFill>
                  <a:srgbClr val="FFC000"/>
                </a:solidFill>
                <a:effectLst/>
                <a:latin typeface="+mj-lt"/>
              </a:rPr>
              <a:t>Distance</a:t>
            </a:r>
            <a:r>
              <a:rPr lang="fr-FR" sz="4500" b="1" i="0" dirty="0">
                <a:solidFill>
                  <a:srgbClr val="FFC000"/>
                </a:solidFill>
                <a:effectLst/>
                <a:latin typeface="+mj-lt"/>
              </a:rPr>
              <a:t> </a:t>
            </a:r>
            <a:r>
              <a:rPr lang="fr-FR" sz="4500" b="1" dirty="0">
                <a:solidFill>
                  <a:srgbClr val="FFC000"/>
                </a:solidFill>
                <a:latin typeface="+mj-lt"/>
              </a:rPr>
              <a:t>Minkowski</a:t>
            </a:r>
            <a:r>
              <a:rPr lang="fr-FR" sz="4500" b="1" i="0" dirty="0">
                <a:solidFill>
                  <a:srgbClr val="FFC000"/>
                </a:solidFill>
                <a:effectLst/>
                <a:latin typeface="+mj-lt"/>
              </a:rPr>
              <a:t> :</a:t>
            </a:r>
          </a:p>
          <a:p>
            <a:pPr marL="0" indent="0" fontAlgn="base">
              <a:buNone/>
            </a:pPr>
            <a:r>
              <a:rPr lang="fr-FR" sz="2000" dirty="0">
                <a:solidFill>
                  <a:schemeClr val="tx1">
                    <a:lumMod val="95000"/>
                  </a:schemeClr>
                </a:solidFill>
              </a:rPr>
              <a:t>E</a:t>
            </a:r>
            <a:r>
              <a:rPr lang="fr-FR" sz="2000" i="0" dirty="0">
                <a:solidFill>
                  <a:schemeClr val="tx1">
                    <a:lumMod val="95000"/>
                  </a:schemeClr>
                </a:solidFill>
                <a:effectLst/>
              </a:rPr>
              <a:t>lle est une généralisation des distances Euclidienne, de Manhattan et de Tchebychev</a:t>
            </a:r>
            <a:endParaRPr lang="fr-FR" sz="2000" i="0" dirty="0">
              <a:effectLst/>
            </a:endParaRPr>
          </a:p>
          <a:p>
            <a:pPr marL="0" indent="0">
              <a:buNone/>
            </a:pPr>
            <a:br>
              <a:rPr lang="fr-FR" sz="2000" dirty="0">
                <a:latin typeface="+mj-lt"/>
              </a:rPr>
            </a:br>
            <a:endParaRPr lang="fr-SN" sz="2000" dirty="0">
              <a:latin typeface="+mj-lt"/>
            </a:endParaRPr>
          </a:p>
        </p:txBody>
      </p:sp>
      <p:sp>
        <p:nvSpPr>
          <p:cNvPr id="5" name="Ellipse 4">
            <a:extLst>
              <a:ext uri="{FF2B5EF4-FFF2-40B4-BE49-F238E27FC236}">
                <a16:creationId xmlns:a16="http://schemas.microsoft.com/office/drawing/2014/main" id="{9E95EBEE-7718-A47F-A438-8450ACA7551B}"/>
              </a:ext>
            </a:extLst>
          </p:cNvPr>
          <p:cNvSpPr/>
          <p:nvPr/>
        </p:nvSpPr>
        <p:spPr>
          <a:xfrm>
            <a:off x="10706469" y="6249880"/>
            <a:ext cx="683581" cy="48737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8</a:t>
            </a:r>
          </a:p>
        </p:txBody>
      </p:sp>
      <p:sp>
        <p:nvSpPr>
          <p:cNvPr id="2" name="ZoneTexte 1">
            <a:extLst>
              <a:ext uri="{FF2B5EF4-FFF2-40B4-BE49-F238E27FC236}">
                <a16:creationId xmlns:a16="http://schemas.microsoft.com/office/drawing/2014/main" id="{42EFF007-0DAA-39F3-3018-4033EFD3D214}"/>
              </a:ext>
            </a:extLst>
          </p:cNvPr>
          <p:cNvSpPr txBox="1"/>
          <p:nvPr/>
        </p:nvSpPr>
        <p:spPr>
          <a:xfrm>
            <a:off x="5641144" y="2968283"/>
            <a:ext cx="65" cy="276999"/>
          </a:xfrm>
          <a:prstGeom prst="rect">
            <a:avLst/>
          </a:prstGeom>
          <a:noFill/>
        </p:spPr>
        <p:txBody>
          <a:bodyPr wrap="none" lIns="0" tIns="0" rIns="0" bIns="0" rtlCol="0">
            <a:spAutoFit/>
          </a:bodyPr>
          <a:lstStyle/>
          <a:p>
            <a:endParaRPr lang="fr-SN" dirty="0"/>
          </a:p>
        </p:txBody>
      </p:sp>
      <mc:AlternateContent xmlns:mc="http://schemas.openxmlformats.org/markup-compatibility/2006" xmlns:a14="http://schemas.microsoft.com/office/drawing/2010/main">
        <mc:Choice Requires="a14">
          <p:sp>
            <p:nvSpPr>
              <p:cNvPr id="9" name="ZoneTexte 8">
                <a:extLst>
                  <a:ext uri="{FF2B5EF4-FFF2-40B4-BE49-F238E27FC236}">
                    <a16:creationId xmlns:a16="http://schemas.microsoft.com/office/drawing/2014/main" id="{C55AEB20-DF83-BC5F-8177-0919BD11876F}"/>
                  </a:ext>
                </a:extLst>
              </p:cNvPr>
              <p:cNvSpPr txBox="1"/>
              <p:nvPr/>
            </p:nvSpPr>
            <p:spPr>
              <a:xfrm>
                <a:off x="1686889" y="2259064"/>
                <a:ext cx="6098344" cy="152920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fr-SN" sz="2400" b="1" i="1" smtClean="0">
                              <a:solidFill>
                                <a:schemeClr val="tx1"/>
                              </a:solidFill>
                              <a:latin typeface="Cambria Math" panose="02040503050406030204" pitchFamily="18" charset="0"/>
                            </a:rPr>
                          </m:ctrlPr>
                        </m:sSubPr>
                        <m:e>
                          <m:r>
                            <a:rPr lang="fr-SN" sz="2400" b="1" i="1">
                              <a:solidFill>
                                <a:schemeClr val="tx1"/>
                              </a:solidFill>
                              <a:latin typeface="Cambria Math" panose="02040503050406030204" pitchFamily="18" charset="0"/>
                            </a:rPr>
                            <m:t>𝑫</m:t>
                          </m:r>
                        </m:e>
                        <m:sub>
                          <m:r>
                            <a:rPr lang="fr-SN" sz="2400" b="1" i="1">
                              <a:solidFill>
                                <a:schemeClr val="tx1"/>
                              </a:solidFill>
                              <a:latin typeface="Cambria Math" panose="02040503050406030204" pitchFamily="18" charset="0"/>
                            </a:rPr>
                            <m:t>𝑴𝒊𝒏𝒌</m:t>
                          </m:r>
                        </m:sub>
                      </m:sSub>
                      <m:d>
                        <m:dPr>
                          <m:sepChr m:val=","/>
                          <m:ctrlPr>
                            <a:rPr lang="fr-SN" sz="2400" b="1" i="1">
                              <a:solidFill>
                                <a:schemeClr val="tx1"/>
                              </a:solidFill>
                              <a:latin typeface="Cambria Math" panose="02040503050406030204" pitchFamily="18" charset="0"/>
                            </a:rPr>
                          </m:ctrlPr>
                        </m:dPr>
                        <m:e>
                          <m:r>
                            <a:rPr lang="fr-SN" sz="2400" b="1" i="1">
                              <a:solidFill>
                                <a:schemeClr val="tx1"/>
                              </a:solidFill>
                              <a:latin typeface="Cambria Math" panose="02040503050406030204" pitchFamily="18" charset="0"/>
                            </a:rPr>
                            <m:t>𝑿</m:t>
                          </m:r>
                        </m:e>
                        <m:e>
                          <m:r>
                            <a:rPr lang="fr-SN" sz="2400" b="1" i="1">
                              <a:solidFill>
                                <a:schemeClr val="tx1"/>
                              </a:solidFill>
                              <a:latin typeface="Cambria Math" panose="02040503050406030204" pitchFamily="18" charset="0"/>
                            </a:rPr>
                            <m:t>𝒀</m:t>
                          </m:r>
                        </m:e>
                      </m:d>
                      <m:r>
                        <a:rPr lang="fr-SN" sz="2400" b="1" i="0">
                          <a:solidFill>
                            <a:schemeClr val="tx1"/>
                          </a:solidFill>
                          <a:latin typeface="Cambria Math" panose="02040503050406030204" pitchFamily="18" charset="0"/>
                        </a:rPr>
                        <m:t>= </m:t>
                      </m:r>
                      <m:rad>
                        <m:radPr>
                          <m:ctrlPr>
                            <a:rPr lang="fr-SN" sz="2400" b="1" i="1">
                              <a:solidFill>
                                <a:schemeClr val="tx1"/>
                              </a:solidFill>
                              <a:latin typeface="Cambria Math" panose="02040503050406030204" pitchFamily="18" charset="0"/>
                            </a:rPr>
                          </m:ctrlPr>
                        </m:radPr>
                        <m:deg>
                          <m:r>
                            <a:rPr lang="fr-SN" sz="2400" b="1" i="1">
                              <a:solidFill>
                                <a:schemeClr val="tx1"/>
                              </a:solidFill>
                              <a:latin typeface="Cambria Math" panose="02040503050406030204" pitchFamily="18" charset="0"/>
                            </a:rPr>
                            <m:t>𝝀</m:t>
                          </m:r>
                        </m:deg>
                        <m:e>
                          <m:nary>
                            <m:naryPr>
                              <m:chr m:val="∑"/>
                              <m:limLoc m:val="undOvr"/>
                              <m:ctrlPr>
                                <a:rPr lang="fr-SN" sz="2400" b="1" i="1">
                                  <a:solidFill>
                                    <a:schemeClr val="tx1"/>
                                  </a:solidFill>
                                  <a:latin typeface="Cambria Math" panose="02040503050406030204" pitchFamily="18" charset="0"/>
                                </a:rPr>
                              </m:ctrlPr>
                            </m:naryPr>
                            <m:sub>
                              <m:r>
                                <a:rPr lang="fr-SN" sz="2400" b="1" i="1">
                                  <a:solidFill>
                                    <a:schemeClr val="tx1"/>
                                  </a:solidFill>
                                  <a:latin typeface="Cambria Math" panose="02040503050406030204" pitchFamily="18" charset="0"/>
                                </a:rPr>
                                <m:t>𝒊</m:t>
                              </m:r>
                              <m:r>
                                <a:rPr lang="fr-SN" sz="2400" b="1" i="0">
                                  <a:solidFill>
                                    <a:schemeClr val="tx1"/>
                                  </a:solidFill>
                                  <a:latin typeface="Cambria Math" panose="02040503050406030204" pitchFamily="18" charset="0"/>
                                </a:rPr>
                                <m:t>=</m:t>
                              </m:r>
                              <m:r>
                                <a:rPr lang="fr-SN" sz="2400" b="1" i="0">
                                  <a:solidFill>
                                    <a:schemeClr val="tx1"/>
                                  </a:solidFill>
                                  <a:latin typeface="Cambria Math" panose="02040503050406030204" pitchFamily="18" charset="0"/>
                                </a:rPr>
                                <m:t>𝟏</m:t>
                              </m:r>
                            </m:sub>
                            <m:sup>
                              <m:r>
                                <a:rPr lang="fr-SN" sz="2400" b="1" i="1">
                                  <a:solidFill>
                                    <a:schemeClr val="tx1"/>
                                  </a:solidFill>
                                  <a:latin typeface="Cambria Math" panose="02040503050406030204" pitchFamily="18" charset="0"/>
                                </a:rPr>
                                <m:t>𝑵</m:t>
                              </m:r>
                            </m:sup>
                            <m:e>
                              <m:sSup>
                                <m:sSupPr>
                                  <m:ctrlPr>
                                    <a:rPr lang="fr-SN" sz="2400" b="1" i="1">
                                      <a:solidFill>
                                        <a:schemeClr val="tx1"/>
                                      </a:solidFill>
                                      <a:latin typeface="Cambria Math" panose="02040503050406030204" pitchFamily="18" charset="0"/>
                                    </a:rPr>
                                  </m:ctrlPr>
                                </m:sSupPr>
                                <m:e>
                                  <m:d>
                                    <m:dPr>
                                      <m:ctrlPr>
                                        <a:rPr lang="fr-SN" sz="2400" b="1" i="1">
                                          <a:solidFill>
                                            <a:schemeClr val="tx1"/>
                                          </a:solidFill>
                                          <a:latin typeface="Cambria Math" panose="02040503050406030204" pitchFamily="18" charset="0"/>
                                        </a:rPr>
                                      </m:ctrlPr>
                                    </m:dPr>
                                    <m:e>
                                      <m:d>
                                        <m:dPr>
                                          <m:begChr m:val="|"/>
                                          <m:endChr m:val="|"/>
                                          <m:ctrlPr>
                                            <a:rPr lang="fr-SN" sz="2400" b="1" i="1">
                                              <a:solidFill>
                                                <a:schemeClr val="tx1"/>
                                              </a:solidFill>
                                              <a:latin typeface="Cambria Math" panose="02040503050406030204" pitchFamily="18" charset="0"/>
                                            </a:rPr>
                                          </m:ctrlPr>
                                        </m:dPr>
                                        <m:e>
                                          <m:sSub>
                                            <m:sSubPr>
                                              <m:ctrlPr>
                                                <a:rPr lang="fr-SN" sz="2400" b="1" i="1">
                                                  <a:solidFill>
                                                    <a:schemeClr val="tx1"/>
                                                  </a:solidFill>
                                                  <a:latin typeface="Cambria Math" panose="02040503050406030204" pitchFamily="18" charset="0"/>
                                                </a:rPr>
                                              </m:ctrlPr>
                                            </m:sSubPr>
                                            <m:e>
                                              <m:r>
                                                <a:rPr lang="fr-SN" sz="2400" b="1" i="1">
                                                  <a:solidFill>
                                                    <a:schemeClr val="tx1"/>
                                                  </a:solidFill>
                                                  <a:latin typeface="Cambria Math" panose="02040503050406030204" pitchFamily="18" charset="0"/>
                                                </a:rPr>
                                                <m:t>𝑿</m:t>
                                              </m:r>
                                            </m:e>
                                            <m:sub>
                                              <m:r>
                                                <a:rPr lang="fr-SN" sz="2400" b="1" i="1">
                                                  <a:solidFill>
                                                    <a:schemeClr val="tx1"/>
                                                  </a:solidFill>
                                                  <a:latin typeface="Cambria Math" panose="02040503050406030204" pitchFamily="18" charset="0"/>
                                                </a:rPr>
                                                <m:t>𝒊</m:t>
                                              </m:r>
                                            </m:sub>
                                          </m:sSub>
                                          <m:r>
                                            <a:rPr lang="fr-SN" sz="2400" b="1" i="0">
                                              <a:solidFill>
                                                <a:schemeClr val="tx1"/>
                                              </a:solidFill>
                                              <a:latin typeface="Cambria Math" panose="02040503050406030204" pitchFamily="18" charset="0"/>
                                            </a:rPr>
                                            <m:t>−</m:t>
                                          </m:r>
                                          <m:sSub>
                                            <m:sSubPr>
                                              <m:ctrlPr>
                                                <a:rPr lang="fr-SN" sz="2400" b="1" i="1">
                                                  <a:solidFill>
                                                    <a:schemeClr val="tx1"/>
                                                  </a:solidFill>
                                                  <a:latin typeface="Cambria Math" panose="02040503050406030204" pitchFamily="18" charset="0"/>
                                                </a:rPr>
                                              </m:ctrlPr>
                                            </m:sSubPr>
                                            <m:e>
                                              <m:r>
                                                <a:rPr lang="fr-SN" sz="2400" b="1" i="1">
                                                  <a:solidFill>
                                                    <a:schemeClr val="tx1"/>
                                                  </a:solidFill>
                                                  <a:latin typeface="Cambria Math" panose="02040503050406030204" pitchFamily="18" charset="0"/>
                                                </a:rPr>
                                                <m:t>𝒀</m:t>
                                              </m:r>
                                            </m:e>
                                            <m:sub>
                                              <m:r>
                                                <a:rPr lang="fr-SN" sz="2400" b="1" i="1">
                                                  <a:solidFill>
                                                    <a:schemeClr val="tx1"/>
                                                  </a:solidFill>
                                                  <a:latin typeface="Cambria Math" panose="02040503050406030204" pitchFamily="18" charset="0"/>
                                                </a:rPr>
                                                <m:t>𝒊</m:t>
                                              </m:r>
                                            </m:sub>
                                          </m:sSub>
                                        </m:e>
                                      </m:d>
                                    </m:e>
                                  </m:d>
                                </m:e>
                                <m:sup>
                                  <m:r>
                                    <a:rPr lang="fr-SN" sz="2400" b="1" i="1">
                                      <a:solidFill>
                                        <a:schemeClr val="tx1"/>
                                      </a:solidFill>
                                      <a:latin typeface="Cambria Math" panose="02040503050406030204" pitchFamily="18" charset="0"/>
                                    </a:rPr>
                                    <m:t>𝝀</m:t>
                                  </m:r>
                                </m:sup>
                              </m:sSup>
                            </m:e>
                          </m:nary>
                        </m:e>
                      </m:rad>
                    </m:oMath>
                  </m:oMathPara>
                </a14:m>
                <a:endParaRPr lang="fr-SN" sz="2400" b="1" dirty="0"/>
              </a:p>
            </p:txBody>
          </p:sp>
        </mc:Choice>
        <mc:Fallback xmlns="">
          <p:sp>
            <p:nvSpPr>
              <p:cNvPr id="9" name="ZoneTexte 8">
                <a:extLst>
                  <a:ext uri="{FF2B5EF4-FFF2-40B4-BE49-F238E27FC236}">
                    <a16:creationId xmlns:a16="http://schemas.microsoft.com/office/drawing/2014/main" id="{C55AEB20-DF83-BC5F-8177-0919BD11876F}"/>
                  </a:ext>
                </a:extLst>
              </p:cNvPr>
              <p:cNvSpPr txBox="1">
                <a:spLocks noRot="1" noChangeAspect="1" noMove="1" noResize="1" noEditPoints="1" noAdjustHandles="1" noChangeArrowheads="1" noChangeShapeType="1" noTextEdit="1"/>
              </p:cNvSpPr>
              <p:nvPr/>
            </p:nvSpPr>
            <p:spPr>
              <a:xfrm>
                <a:off x="1686889" y="2259064"/>
                <a:ext cx="6098344" cy="1529201"/>
              </a:xfrm>
              <a:prstGeom prst="rect">
                <a:avLst/>
              </a:prstGeom>
              <a:blipFill>
                <a:blip r:embed="rId2"/>
                <a:stretch>
                  <a:fillRect/>
                </a:stretch>
              </a:blipFill>
            </p:spPr>
            <p:txBody>
              <a:bodyPr/>
              <a:lstStyle/>
              <a:p>
                <a:r>
                  <a:rPr lang="fr-SN">
                    <a:noFill/>
                  </a:rPr>
                  <a:t> </a:t>
                </a:r>
              </a:p>
            </p:txBody>
          </p:sp>
        </mc:Fallback>
      </mc:AlternateContent>
      <p:sp>
        <p:nvSpPr>
          <p:cNvPr id="10" name="ZoneTexte 9">
            <a:extLst>
              <a:ext uri="{FF2B5EF4-FFF2-40B4-BE49-F238E27FC236}">
                <a16:creationId xmlns:a16="http://schemas.microsoft.com/office/drawing/2014/main" id="{C0B82541-E87D-9C0B-A0BF-3B5A0CBFC591}"/>
              </a:ext>
            </a:extLst>
          </p:cNvPr>
          <p:cNvSpPr txBox="1"/>
          <p:nvPr/>
        </p:nvSpPr>
        <p:spPr>
          <a:xfrm>
            <a:off x="524762" y="4721216"/>
            <a:ext cx="6804505" cy="1343958"/>
          </a:xfrm>
          <a:prstGeom prst="rect">
            <a:avLst/>
          </a:prstGeom>
          <a:noFill/>
        </p:spPr>
        <p:txBody>
          <a:bodyPr wrap="square">
            <a:spAutoFit/>
          </a:bodyPr>
          <a:lstStyle/>
          <a:p>
            <a:pPr marL="285750" indent="-285750" algn="l">
              <a:spcAft>
                <a:spcPts val="400"/>
              </a:spcAft>
              <a:buFont typeface="Arial" panose="020B0604020202020204" pitchFamily="34" charset="0"/>
              <a:buChar char="•"/>
            </a:pPr>
            <a:r>
              <a:rPr lang="fr-FR" sz="2400" b="0" i="1" dirty="0">
                <a:effectLst/>
              </a:rPr>
              <a:t>λ</a:t>
            </a:r>
            <a:r>
              <a:rPr lang="fr-FR" sz="2400" b="0" i="0" dirty="0">
                <a:effectLst/>
              </a:rPr>
              <a:t> = 1 — Distance de Manhattan (métrique L¹)</a:t>
            </a:r>
          </a:p>
          <a:p>
            <a:pPr marL="285750" indent="-285750" algn="l">
              <a:spcAft>
                <a:spcPts val="400"/>
              </a:spcAft>
              <a:buFont typeface="Arial" panose="020B0604020202020204" pitchFamily="34" charset="0"/>
              <a:buChar char="•"/>
            </a:pPr>
            <a:r>
              <a:rPr lang="fr-FR" sz="2400" b="0" i="1" dirty="0">
                <a:effectLst/>
              </a:rPr>
              <a:t>λ</a:t>
            </a:r>
            <a:r>
              <a:rPr lang="fr-FR" sz="2400" b="0" i="0" dirty="0">
                <a:effectLst/>
              </a:rPr>
              <a:t> = 2 — Distance Euclidienne (métrique L²)</a:t>
            </a:r>
          </a:p>
          <a:p>
            <a:pPr marL="285750" indent="-285750" algn="l">
              <a:spcAft>
                <a:spcPts val="400"/>
              </a:spcAft>
              <a:buFont typeface="Arial" panose="020B0604020202020204" pitchFamily="34" charset="0"/>
              <a:buChar char="•"/>
            </a:pPr>
            <a:r>
              <a:rPr lang="fr-FR" sz="2400" b="0" i="1" dirty="0">
                <a:effectLst/>
              </a:rPr>
              <a:t>λ</a:t>
            </a:r>
            <a:r>
              <a:rPr lang="fr-FR" sz="2400" b="0" i="0" dirty="0">
                <a:effectLst/>
              </a:rPr>
              <a:t> = ∞ — Distance de Tchebychev (métrique L</a:t>
            </a:r>
            <a:r>
              <a:rPr lang="fr-FR" sz="4000" b="0" i="0" baseline="-25000" dirty="0">
                <a:effectLst/>
              </a:rPr>
              <a:t>∞</a:t>
            </a:r>
            <a:r>
              <a:rPr lang="fr-FR" sz="2400" b="0" i="0" dirty="0">
                <a:effectLst/>
              </a:rPr>
              <a:t>)</a:t>
            </a:r>
          </a:p>
        </p:txBody>
      </p:sp>
    </p:spTree>
    <p:extLst>
      <p:ext uri="{BB962C8B-B14F-4D97-AF65-F5344CB8AC3E}">
        <p14:creationId xmlns:p14="http://schemas.microsoft.com/office/powerpoint/2010/main" val="23579289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e 18">
            <a:extLst>
              <a:ext uri="{FF2B5EF4-FFF2-40B4-BE49-F238E27FC236}">
                <a16:creationId xmlns:a16="http://schemas.microsoft.com/office/drawing/2014/main" id="{3083594B-BAA9-2C7F-E947-0F0B29646746}"/>
              </a:ext>
            </a:extLst>
          </p:cNvPr>
          <p:cNvGrpSpPr/>
          <p:nvPr/>
        </p:nvGrpSpPr>
        <p:grpSpPr>
          <a:xfrm>
            <a:off x="8500573" y="1687069"/>
            <a:ext cx="2649984" cy="4336117"/>
            <a:chOff x="3333770" y="1042359"/>
            <a:chExt cx="2649984" cy="4336117"/>
          </a:xfrm>
        </p:grpSpPr>
        <p:sp>
          <p:nvSpPr>
            <p:cNvPr id="6" name="Rectangle 5">
              <a:extLst>
                <a:ext uri="{FF2B5EF4-FFF2-40B4-BE49-F238E27FC236}">
                  <a16:creationId xmlns:a16="http://schemas.microsoft.com/office/drawing/2014/main" id="{809E16E0-3277-6FB4-0E7E-940961EBAFDB}"/>
                </a:ext>
              </a:extLst>
            </p:cNvPr>
            <p:cNvSpPr/>
            <p:nvPr/>
          </p:nvSpPr>
          <p:spPr>
            <a:xfrm>
              <a:off x="3333770" y="1656446"/>
              <a:ext cx="2649984" cy="3417903"/>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ü"/>
              </a:pPr>
              <a:r>
                <a:rPr lang="fr-FR" dirty="0"/>
                <a:t>Choix de la valeur optimal de K.</a:t>
              </a:r>
            </a:p>
            <a:p>
              <a:pPr marL="285750" indent="-285750">
                <a:buFont typeface="Wingdings" panose="05000000000000000000" pitchFamily="2" charset="2"/>
                <a:buChar char="ü"/>
              </a:pPr>
              <a:endParaRPr lang="fr-FR" dirty="0"/>
            </a:p>
            <a:p>
              <a:pPr marL="285750" indent="-285750">
                <a:buFont typeface="Wingdings" panose="05000000000000000000" pitchFamily="2" charset="2"/>
                <a:buChar char="ü"/>
              </a:pPr>
              <a:r>
                <a:rPr lang="fr-FR" dirty="0"/>
                <a:t>Choix de la méthode de calcul de distance.</a:t>
              </a:r>
            </a:p>
            <a:p>
              <a:pPr marL="285750" indent="-285750">
                <a:buFont typeface="Wingdings" panose="05000000000000000000" pitchFamily="2" charset="2"/>
                <a:buChar char="ü"/>
              </a:pPr>
              <a:endParaRPr lang="fr-FR" dirty="0"/>
            </a:p>
            <a:p>
              <a:pPr marL="285750" indent="-285750">
                <a:buFont typeface="Wingdings" panose="05000000000000000000" pitchFamily="2" charset="2"/>
                <a:buChar char="ü"/>
              </a:pPr>
              <a:r>
                <a:rPr lang="fr-FR" dirty="0"/>
                <a:t>Cout de calcul élevé.</a:t>
              </a:r>
            </a:p>
            <a:p>
              <a:pPr marL="285750" indent="-285750">
                <a:buFont typeface="Wingdings" panose="05000000000000000000" pitchFamily="2" charset="2"/>
                <a:buChar char="ü"/>
              </a:pPr>
              <a:endParaRPr lang="fr-FR" dirty="0"/>
            </a:p>
            <a:p>
              <a:pPr marL="285750" indent="-285750">
                <a:buFont typeface="Wingdings" panose="05000000000000000000" pitchFamily="2" charset="2"/>
                <a:buChar char="ü"/>
              </a:pPr>
              <a:r>
                <a:rPr lang="fr-FR" dirty="0"/>
                <a:t>Lenteur dans la prédiction.</a:t>
              </a:r>
            </a:p>
            <a:p>
              <a:pPr algn="ctr"/>
              <a:endParaRPr lang="fr-FR" dirty="0"/>
            </a:p>
            <a:p>
              <a:pPr marL="285750" indent="-285750" algn="ctr">
                <a:buFont typeface="Wingdings" panose="05000000000000000000" pitchFamily="2" charset="2"/>
                <a:buChar char="ü"/>
              </a:pPr>
              <a:endParaRPr lang="fr-FR" dirty="0"/>
            </a:p>
          </p:txBody>
        </p:sp>
        <p:sp>
          <p:nvSpPr>
            <p:cNvPr id="9" name="Rectangle : avec coins arrondis en diagonale 8">
              <a:extLst>
                <a:ext uri="{FF2B5EF4-FFF2-40B4-BE49-F238E27FC236}">
                  <a16:creationId xmlns:a16="http://schemas.microsoft.com/office/drawing/2014/main" id="{D93934C4-0B80-DEAE-4060-2E96E0EBD483}"/>
                </a:ext>
              </a:extLst>
            </p:cNvPr>
            <p:cNvSpPr/>
            <p:nvPr/>
          </p:nvSpPr>
          <p:spPr>
            <a:xfrm>
              <a:off x="3333770" y="1042359"/>
              <a:ext cx="2649984" cy="532660"/>
            </a:xfrm>
            <a:prstGeom prst="round2DiagRect">
              <a:avLst/>
            </a:prstGeom>
            <a:solidFill>
              <a:schemeClr val="bg2">
                <a:lumMod val="75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INCONVÉNIENTS</a:t>
              </a:r>
            </a:p>
          </p:txBody>
        </p:sp>
        <p:sp>
          <p:nvSpPr>
            <p:cNvPr id="15" name="Rectangle : avec coins arrondis en diagonale 14">
              <a:extLst>
                <a:ext uri="{FF2B5EF4-FFF2-40B4-BE49-F238E27FC236}">
                  <a16:creationId xmlns:a16="http://schemas.microsoft.com/office/drawing/2014/main" id="{EC6F6390-F7D2-3DED-EA7F-92CD95E8A7AF}"/>
                </a:ext>
              </a:extLst>
            </p:cNvPr>
            <p:cNvSpPr/>
            <p:nvPr/>
          </p:nvSpPr>
          <p:spPr>
            <a:xfrm>
              <a:off x="3333770" y="5112146"/>
              <a:ext cx="2649984" cy="266330"/>
            </a:xfrm>
            <a:prstGeom prst="round2DiagRect">
              <a:avLst/>
            </a:prstGeom>
            <a:solidFill>
              <a:schemeClr val="bg2">
                <a:lumMod val="75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grpSp>
        <p:nvGrpSpPr>
          <p:cNvPr id="18" name="Groupe 17">
            <a:extLst>
              <a:ext uri="{FF2B5EF4-FFF2-40B4-BE49-F238E27FC236}">
                <a16:creationId xmlns:a16="http://schemas.microsoft.com/office/drawing/2014/main" id="{C43BA859-3BB9-6B6F-F0AA-F8C06B133364}"/>
              </a:ext>
            </a:extLst>
          </p:cNvPr>
          <p:cNvGrpSpPr/>
          <p:nvPr/>
        </p:nvGrpSpPr>
        <p:grpSpPr>
          <a:xfrm>
            <a:off x="1108456" y="1685910"/>
            <a:ext cx="2649984" cy="4327650"/>
            <a:chOff x="519990" y="1043476"/>
            <a:chExt cx="2649984" cy="4327650"/>
          </a:xfrm>
        </p:grpSpPr>
        <p:sp>
          <p:nvSpPr>
            <p:cNvPr id="10" name="Rectangle 9">
              <a:extLst>
                <a:ext uri="{FF2B5EF4-FFF2-40B4-BE49-F238E27FC236}">
                  <a16:creationId xmlns:a16="http://schemas.microsoft.com/office/drawing/2014/main" id="{28B9264E-3C40-D4D7-D2C0-936DD219749B}"/>
                </a:ext>
              </a:extLst>
            </p:cNvPr>
            <p:cNvSpPr/>
            <p:nvPr/>
          </p:nvSpPr>
          <p:spPr>
            <a:xfrm>
              <a:off x="519990" y="1656447"/>
              <a:ext cx="2649984" cy="3417903"/>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ü"/>
              </a:pPr>
              <a:r>
                <a:rPr lang="fr-FR" dirty="0"/>
                <a:t>Simplicité de mise en œuvre.</a:t>
              </a:r>
            </a:p>
            <a:p>
              <a:pPr marL="285750" indent="-285750">
                <a:buFont typeface="Wingdings" panose="05000000000000000000" pitchFamily="2" charset="2"/>
                <a:buChar char="ü"/>
              </a:pPr>
              <a:endParaRPr lang="fr-FR" dirty="0"/>
            </a:p>
            <a:p>
              <a:pPr marL="285750" indent="-285750">
                <a:buFont typeface="Wingdings" panose="05000000000000000000" pitchFamily="2" charset="2"/>
                <a:buChar char="ü"/>
              </a:pPr>
              <a:r>
                <a:rPr lang="fr-FR" dirty="0"/>
                <a:t>Pas de construction de Modèle.</a:t>
              </a:r>
            </a:p>
            <a:p>
              <a:pPr marL="285750" indent="-285750">
                <a:buFont typeface="Wingdings" panose="05000000000000000000" pitchFamily="2" charset="2"/>
                <a:buChar char="ü"/>
              </a:pPr>
              <a:endParaRPr lang="fr-FR" dirty="0"/>
            </a:p>
            <a:p>
              <a:pPr marL="285750" indent="-285750">
                <a:buFont typeface="Wingdings" panose="05000000000000000000" pitchFamily="2" charset="2"/>
                <a:buChar char="ü"/>
              </a:pPr>
              <a:r>
                <a:rPr lang="fr-FR" dirty="0"/>
                <a:t>Polyvalence de l'algorithme</a:t>
              </a:r>
            </a:p>
            <a:p>
              <a:pPr algn="ctr"/>
              <a:endParaRPr lang="fr-FR" dirty="0"/>
            </a:p>
            <a:p>
              <a:pPr marL="285750" indent="-285750" algn="ctr">
                <a:buFont typeface="Wingdings" panose="05000000000000000000" pitchFamily="2" charset="2"/>
                <a:buChar char="ü"/>
              </a:pPr>
              <a:endParaRPr lang="fr-FR" dirty="0"/>
            </a:p>
          </p:txBody>
        </p:sp>
        <p:sp>
          <p:nvSpPr>
            <p:cNvPr id="13" name="Rectangle : avec coins arrondis en diagonale 12">
              <a:extLst>
                <a:ext uri="{FF2B5EF4-FFF2-40B4-BE49-F238E27FC236}">
                  <a16:creationId xmlns:a16="http://schemas.microsoft.com/office/drawing/2014/main" id="{99A6E952-0383-1BE9-3FDD-BC7929DD9439}"/>
                </a:ext>
              </a:extLst>
            </p:cNvPr>
            <p:cNvSpPr/>
            <p:nvPr/>
          </p:nvSpPr>
          <p:spPr>
            <a:xfrm>
              <a:off x="519990" y="5104796"/>
              <a:ext cx="2649984" cy="266330"/>
            </a:xfrm>
            <a:prstGeom prst="round2DiagRect">
              <a:avLst/>
            </a:prstGeom>
            <a:solidFill>
              <a:schemeClr val="bg2">
                <a:lumMod val="75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7" name="Rectangle : avec coins arrondis en diagonale 16">
              <a:extLst>
                <a:ext uri="{FF2B5EF4-FFF2-40B4-BE49-F238E27FC236}">
                  <a16:creationId xmlns:a16="http://schemas.microsoft.com/office/drawing/2014/main" id="{6771E8E4-8F47-E014-79DD-983CE865340A}"/>
                </a:ext>
              </a:extLst>
            </p:cNvPr>
            <p:cNvSpPr/>
            <p:nvPr/>
          </p:nvSpPr>
          <p:spPr>
            <a:xfrm>
              <a:off x="519990" y="1043476"/>
              <a:ext cx="2649984" cy="532660"/>
            </a:xfrm>
            <a:prstGeom prst="round2DiagRect">
              <a:avLst/>
            </a:prstGeom>
            <a:solidFill>
              <a:schemeClr val="bg2">
                <a:lumMod val="75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AVANTAGES</a:t>
              </a:r>
            </a:p>
          </p:txBody>
        </p:sp>
      </p:grpSp>
      <p:sp>
        <p:nvSpPr>
          <p:cNvPr id="20" name="Éclair 19">
            <a:extLst>
              <a:ext uri="{FF2B5EF4-FFF2-40B4-BE49-F238E27FC236}">
                <a16:creationId xmlns:a16="http://schemas.microsoft.com/office/drawing/2014/main" id="{F069EFD4-4965-0CC1-8114-031D1577D1CC}"/>
              </a:ext>
            </a:extLst>
          </p:cNvPr>
          <p:cNvSpPr/>
          <p:nvPr/>
        </p:nvSpPr>
        <p:spPr>
          <a:xfrm rot="21444046">
            <a:off x="4877755" y="2508302"/>
            <a:ext cx="2077375" cy="2452046"/>
          </a:xfrm>
          <a:prstGeom prst="lightningBol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VS</a:t>
            </a:r>
          </a:p>
        </p:txBody>
      </p:sp>
      <p:sp>
        <p:nvSpPr>
          <p:cNvPr id="21" name="Titre 1">
            <a:extLst>
              <a:ext uri="{FF2B5EF4-FFF2-40B4-BE49-F238E27FC236}">
                <a16:creationId xmlns:a16="http://schemas.microsoft.com/office/drawing/2014/main" id="{17313275-34C2-AA1D-272B-3C1C454EC6D7}"/>
              </a:ext>
            </a:extLst>
          </p:cNvPr>
          <p:cNvSpPr txBox="1">
            <a:spLocks/>
          </p:cNvSpPr>
          <p:nvPr/>
        </p:nvSpPr>
        <p:spPr>
          <a:xfrm>
            <a:off x="3147876" y="469994"/>
            <a:ext cx="6590928" cy="668947"/>
          </a:xfrm>
          <a:prstGeom prst="rect">
            <a:avLst/>
          </a:prstGeom>
          <a:effectLst/>
        </p:spPr>
        <p:txBody>
          <a:bodyPr vert="horz" lIns="91440" tIns="45720" rIns="91440" bIns="45720" rtlCol="0" anchor="ctr">
            <a:normAutofit lnSpcReduction="10000"/>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SN" sz="4000" b="1" dirty="0">
                <a:solidFill>
                  <a:schemeClr val="tx1">
                    <a:lumMod val="95000"/>
                  </a:schemeClr>
                </a:solidFill>
              </a:rPr>
              <a:t>AVANTAGES # INCONVENIENTS</a:t>
            </a:r>
          </a:p>
        </p:txBody>
      </p:sp>
      <p:sp>
        <p:nvSpPr>
          <p:cNvPr id="22" name="Ellipse 21">
            <a:extLst>
              <a:ext uri="{FF2B5EF4-FFF2-40B4-BE49-F238E27FC236}">
                <a16:creationId xmlns:a16="http://schemas.microsoft.com/office/drawing/2014/main" id="{D6FB8263-8997-3395-9C3F-5B4AEE7E916D}"/>
              </a:ext>
            </a:extLst>
          </p:cNvPr>
          <p:cNvSpPr/>
          <p:nvPr/>
        </p:nvSpPr>
        <p:spPr>
          <a:xfrm>
            <a:off x="10706469" y="6249880"/>
            <a:ext cx="683581" cy="48737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9</a:t>
            </a:r>
          </a:p>
        </p:txBody>
      </p:sp>
    </p:spTree>
    <p:extLst>
      <p:ext uri="{BB962C8B-B14F-4D97-AF65-F5344CB8AC3E}">
        <p14:creationId xmlns:p14="http://schemas.microsoft.com/office/powerpoint/2010/main" val="16098115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me 3">
            <a:extLst>
              <a:ext uri="{FF2B5EF4-FFF2-40B4-BE49-F238E27FC236}">
                <a16:creationId xmlns:a16="http://schemas.microsoft.com/office/drawing/2014/main" id="{9E1746E6-B608-EAD8-3566-EADA441AC3BD}"/>
              </a:ext>
            </a:extLst>
          </p:cNvPr>
          <p:cNvGraphicFramePr/>
          <p:nvPr>
            <p:extLst>
              <p:ext uri="{D42A27DB-BD31-4B8C-83A1-F6EECF244321}">
                <p14:modId xmlns:p14="http://schemas.microsoft.com/office/powerpoint/2010/main" val="1373731261"/>
              </p:ext>
            </p:extLst>
          </p:nvPr>
        </p:nvGraphicFramePr>
        <p:xfrm>
          <a:off x="-96044" y="9150"/>
          <a:ext cx="2959877" cy="507464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5" name="Diagramme 4">
            <a:extLst>
              <a:ext uri="{FF2B5EF4-FFF2-40B4-BE49-F238E27FC236}">
                <a16:creationId xmlns:a16="http://schemas.microsoft.com/office/drawing/2014/main" id="{06AB890D-3B41-008E-4858-C77AFBAD5B39}"/>
              </a:ext>
            </a:extLst>
          </p:cNvPr>
          <p:cNvGraphicFramePr/>
          <p:nvPr>
            <p:extLst>
              <p:ext uri="{D42A27DB-BD31-4B8C-83A1-F6EECF244321}">
                <p14:modId xmlns:p14="http://schemas.microsoft.com/office/powerpoint/2010/main" val="3818938144"/>
              </p:ext>
            </p:extLst>
          </p:nvPr>
        </p:nvGraphicFramePr>
        <p:xfrm>
          <a:off x="8931010" y="0"/>
          <a:ext cx="2959877" cy="5074643"/>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6" name="Rectangle 5">
            <a:extLst>
              <a:ext uri="{FF2B5EF4-FFF2-40B4-BE49-F238E27FC236}">
                <a16:creationId xmlns:a16="http://schemas.microsoft.com/office/drawing/2014/main" id="{CB1805F2-17E4-9CB2-FD3D-B836A3DE175D}"/>
              </a:ext>
            </a:extLst>
          </p:cNvPr>
          <p:cNvSpPr/>
          <p:nvPr/>
        </p:nvSpPr>
        <p:spPr>
          <a:xfrm>
            <a:off x="2880055" y="2109484"/>
            <a:ext cx="6431889" cy="769441"/>
          </a:xfrm>
          <a:prstGeom prst="rect">
            <a:avLst/>
          </a:prstGeom>
          <a:noFill/>
        </p:spPr>
        <p:txBody>
          <a:bodyPr wrap="none" lIns="91440" tIns="45720" rIns="91440" bIns="45720">
            <a:spAutoFit/>
          </a:bodyPr>
          <a:lstStyle/>
          <a:p>
            <a:pPr algn="ctr"/>
            <a:r>
              <a:rPr lang="fr-FR" sz="4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KNN IMPLEMENTATION</a:t>
            </a:r>
          </a:p>
        </p:txBody>
      </p:sp>
      <p:pic>
        <p:nvPicPr>
          <p:cNvPr id="7" name="Picture 6" descr="Monitoring And Resolution - Construction Worker Icon Png PNG Image |  Transparent PNG Free Download on SeekPNG">
            <a:extLst>
              <a:ext uri="{FF2B5EF4-FFF2-40B4-BE49-F238E27FC236}">
                <a16:creationId xmlns:a16="http://schemas.microsoft.com/office/drawing/2014/main" id="{E1A13752-3926-E9FF-CA9C-49017A168C8E}"/>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632725" y="4358936"/>
            <a:ext cx="2345124" cy="2378318"/>
          </a:xfrm>
          <a:prstGeom prst="rect">
            <a:avLst/>
          </a:prstGeom>
          <a:noFill/>
          <a:extLst>
            <a:ext uri="{909E8E84-426E-40DD-AFC4-6F175D3DCCD1}">
              <a14:hiddenFill xmlns:a14="http://schemas.microsoft.com/office/drawing/2010/main">
                <a:solidFill>
                  <a:srgbClr val="FFFFFF"/>
                </a:solidFill>
              </a14:hiddenFill>
            </a:ext>
          </a:extLst>
        </p:spPr>
      </p:pic>
      <p:sp>
        <p:nvSpPr>
          <p:cNvPr id="9" name="ZoneTexte 8">
            <a:extLst>
              <a:ext uri="{FF2B5EF4-FFF2-40B4-BE49-F238E27FC236}">
                <a16:creationId xmlns:a16="http://schemas.microsoft.com/office/drawing/2014/main" id="{7089444E-157F-6EE0-B8F1-9C5E1A4FD2EA}"/>
              </a:ext>
            </a:extLst>
          </p:cNvPr>
          <p:cNvSpPr txBox="1"/>
          <p:nvPr/>
        </p:nvSpPr>
        <p:spPr>
          <a:xfrm>
            <a:off x="184578" y="4845068"/>
            <a:ext cx="4145872" cy="400110"/>
          </a:xfrm>
          <a:prstGeom prst="rect">
            <a:avLst/>
          </a:prstGeom>
          <a:noFill/>
        </p:spPr>
        <p:txBody>
          <a:bodyPr wrap="square" rtlCol="0">
            <a:spAutoFit/>
          </a:bodyPr>
          <a:lstStyle/>
          <a:p>
            <a:pPr marL="285750" indent="-285750">
              <a:buFont typeface="Wingdings" panose="05000000000000000000" pitchFamily="2" charset="2"/>
              <a:buChar char="v"/>
            </a:pPr>
            <a:r>
              <a:rPr lang="fr-FR" sz="2000" b="1" dirty="0"/>
              <a:t> </a:t>
            </a:r>
            <a:r>
              <a:rPr lang="en-US" sz="2000" b="1" dirty="0"/>
              <a:t>Classes</a:t>
            </a:r>
            <a:endParaRPr lang="fr-FR" sz="2000" b="1" dirty="0"/>
          </a:p>
        </p:txBody>
      </p:sp>
      <p:sp>
        <p:nvSpPr>
          <p:cNvPr id="10" name="ZoneTexte 9">
            <a:extLst>
              <a:ext uri="{FF2B5EF4-FFF2-40B4-BE49-F238E27FC236}">
                <a16:creationId xmlns:a16="http://schemas.microsoft.com/office/drawing/2014/main" id="{EF9F356A-1B74-3BE3-732E-2629127961E9}"/>
              </a:ext>
            </a:extLst>
          </p:cNvPr>
          <p:cNvSpPr txBox="1"/>
          <p:nvPr/>
        </p:nvSpPr>
        <p:spPr>
          <a:xfrm>
            <a:off x="184578" y="6249880"/>
            <a:ext cx="1706365" cy="400110"/>
          </a:xfrm>
          <a:prstGeom prst="rect">
            <a:avLst/>
          </a:prstGeom>
          <a:noFill/>
        </p:spPr>
        <p:txBody>
          <a:bodyPr wrap="square" rtlCol="0">
            <a:spAutoFit/>
          </a:bodyPr>
          <a:lstStyle/>
          <a:p>
            <a:pPr marL="285750" indent="-285750">
              <a:buFont typeface="Wingdings" panose="05000000000000000000" pitchFamily="2" charset="2"/>
              <a:buChar char="v"/>
            </a:pPr>
            <a:r>
              <a:rPr lang="fr-FR" sz="2000" b="1" dirty="0"/>
              <a:t>Methods</a:t>
            </a:r>
          </a:p>
        </p:txBody>
      </p:sp>
      <p:sp>
        <p:nvSpPr>
          <p:cNvPr id="11" name="ZoneTexte 10">
            <a:extLst>
              <a:ext uri="{FF2B5EF4-FFF2-40B4-BE49-F238E27FC236}">
                <a16:creationId xmlns:a16="http://schemas.microsoft.com/office/drawing/2014/main" id="{60E1EDDF-0DCD-FDAC-FE04-D8F93ACFD896}"/>
              </a:ext>
            </a:extLst>
          </p:cNvPr>
          <p:cNvSpPr txBox="1"/>
          <p:nvPr/>
        </p:nvSpPr>
        <p:spPr>
          <a:xfrm>
            <a:off x="7861550" y="4797568"/>
            <a:ext cx="4145872" cy="400110"/>
          </a:xfrm>
          <a:prstGeom prst="rect">
            <a:avLst/>
          </a:prstGeom>
          <a:noFill/>
        </p:spPr>
        <p:txBody>
          <a:bodyPr wrap="square" rtlCol="0">
            <a:spAutoFit/>
          </a:bodyPr>
          <a:lstStyle/>
          <a:p>
            <a:pPr marL="285750" indent="-285750" algn="ctr">
              <a:buFont typeface="Wingdings" panose="05000000000000000000" pitchFamily="2" charset="2"/>
              <a:buChar char="v"/>
            </a:pPr>
            <a:r>
              <a:rPr lang="fr-FR" sz="2000" b="1" dirty="0"/>
              <a:t>Configurations check</a:t>
            </a:r>
          </a:p>
        </p:txBody>
      </p:sp>
      <p:sp>
        <p:nvSpPr>
          <p:cNvPr id="12" name="Ellipse 11">
            <a:extLst>
              <a:ext uri="{FF2B5EF4-FFF2-40B4-BE49-F238E27FC236}">
                <a16:creationId xmlns:a16="http://schemas.microsoft.com/office/drawing/2014/main" id="{F49A300A-1D2B-41D4-E9C9-7A4FCAC0C6D7}"/>
              </a:ext>
            </a:extLst>
          </p:cNvPr>
          <p:cNvSpPr/>
          <p:nvPr/>
        </p:nvSpPr>
        <p:spPr>
          <a:xfrm>
            <a:off x="10706469" y="6249880"/>
            <a:ext cx="683581" cy="48737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10</a:t>
            </a:r>
          </a:p>
        </p:txBody>
      </p:sp>
      <p:pic>
        <p:nvPicPr>
          <p:cNvPr id="1026" name="Picture 2" descr="Les Fonds D'écran Programmeur Python, Python, Langage de Programmation,  Permanent, le Code Source, Les Images et Les Photos Gratuits">
            <a:extLst>
              <a:ext uri="{FF2B5EF4-FFF2-40B4-BE49-F238E27FC236}">
                <a16:creationId xmlns:a16="http://schemas.microsoft.com/office/drawing/2014/main" id="{9FCB8B02-FEF7-1FDC-1CBC-94B05E85106C}"/>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680129" y="100073"/>
            <a:ext cx="1607809" cy="1331650"/>
          </a:xfrm>
          <a:prstGeom prst="rect">
            <a:avLst/>
          </a:prstGeom>
          <a:noFill/>
          <a:extLst>
            <a:ext uri="{909E8E84-426E-40DD-AFC4-6F175D3DCCD1}">
              <a14:hiddenFill xmlns:a14="http://schemas.microsoft.com/office/drawing/2010/main">
                <a:solidFill>
                  <a:srgbClr val="FFFFFF"/>
                </a:solidFill>
              </a14:hiddenFill>
            </a:ext>
          </a:extLst>
        </p:spPr>
      </p:pic>
      <p:sp>
        <p:nvSpPr>
          <p:cNvPr id="15" name="ZoneTexte 14">
            <a:extLst>
              <a:ext uri="{FF2B5EF4-FFF2-40B4-BE49-F238E27FC236}">
                <a16:creationId xmlns:a16="http://schemas.microsoft.com/office/drawing/2014/main" id="{E00A53C7-5240-E496-8B2A-C94C7529F1D6}"/>
              </a:ext>
            </a:extLst>
          </p:cNvPr>
          <p:cNvSpPr txBox="1"/>
          <p:nvPr/>
        </p:nvSpPr>
        <p:spPr>
          <a:xfrm>
            <a:off x="7885624" y="5649715"/>
            <a:ext cx="4145872" cy="400110"/>
          </a:xfrm>
          <a:prstGeom prst="rect">
            <a:avLst/>
          </a:prstGeom>
          <a:noFill/>
        </p:spPr>
        <p:txBody>
          <a:bodyPr wrap="square" rtlCol="0">
            <a:spAutoFit/>
          </a:bodyPr>
          <a:lstStyle/>
          <a:p>
            <a:pPr marL="285750" indent="-285750" algn="ctr">
              <a:buFont typeface="Wingdings" panose="05000000000000000000" pitchFamily="2" charset="2"/>
              <a:buChar char="v"/>
            </a:pPr>
            <a:r>
              <a:rPr lang="fr-FR" sz="2000" b="1" dirty="0" err="1"/>
              <a:t>Features</a:t>
            </a:r>
            <a:r>
              <a:rPr lang="fr-FR" sz="2000" b="1" dirty="0"/>
              <a:t> </a:t>
            </a:r>
            <a:r>
              <a:rPr lang="fr-FR" sz="2000" b="1" dirty="0" err="1"/>
              <a:t>Ingeneering</a:t>
            </a:r>
            <a:endParaRPr lang="fr-FR" sz="2000" b="1" dirty="0"/>
          </a:p>
        </p:txBody>
      </p:sp>
      <p:sp>
        <p:nvSpPr>
          <p:cNvPr id="16" name="ZoneTexte 15">
            <a:extLst>
              <a:ext uri="{FF2B5EF4-FFF2-40B4-BE49-F238E27FC236}">
                <a16:creationId xmlns:a16="http://schemas.microsoft.com/office/drawing/2014/main" id="{D2E3617A-FEDE-B814-E841-BC7AF470C1FF}"/>
              </a:ext>
            </a:extLst>
          </p:cNvPr>
          <p:cNvSpPr txBox="1"/>
          <p:nvPr/>
        </p:nvSpPr>
        <p:spPr>
          <a:xfrm>
            <a:off x="119746" y="5553695"/>
            <a:ext cx="1706365" cy="400110"/>
          </a:xfrm>
          <a:prstGeom prst="rect">
            <a:avLst/>
          </a:prstGeom>
          <a:noFill/>
        </p:spPr>
        <p:txBody>
          <a:bodyPr wrap="square" rtlCol="0">
            <a:spAutoFit/>
          </a:bodyPr>
          <a:lstStyle/>
          <a:p>
            <a:pPr marL="285750" indent="-285750">
              <a:buFont typeface="Wingdings" panose="05000000000000000000" pitchFamily="2" charset="2"/>
              <a:buChar char="v"/>
            </a:pPr>
            <a:r>
              <a:rPr lang="fr-FR" sz="2000" b="1" dirty="0" err="1"/>
              <a:t>Prediction</a:t>
            </a:r>
            <a:endParaRPr lang="fr-FR" sz="2000" b="1" dirty="0"/>
          </a:p>
        </p:txBody>
      </p:sp>
    </p:spTree>
    <p:extLst>
      <p:ext uri="{BB962C8B-B14F-4D97-AF65-F5344CB8AC3E}">
        <p14:creationId xmlns:p14="http://schemas.microsoft.com/office/powerpoint/2010/main" val="37516126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Ellipse 7">
            <a:extLst>
              <a:ext uri="{FF2B5EF4-FFF2-40B4-BE49-F238E27FC236}">
                <a16:creationId xmlns:a16="http://schemas.microsoft.com/office/drawing/2014/main" id="{F0BBFC31-4964-9E5F-28B8-3A2B5BB407B3}"/>
              </a:ext>
            </a:extLst>
          </p:cNvPr>
          <p:cNvSpPr/>
          <p:nvPr/>
        </p:nvSpPr>
        <p:spPr>
          <a:xfrm>
            <a:off x="10706469" y="6249880"/>
            <a:ext cx="683581" cy="48737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11</a:t>
            </a:r>
          </a:p>
        </p:txBody>
      </p:sp>
      <p:sp>
        <p:nvSpPr>
          <p:cNvPr id="3" name="Titre 1">
            <a:extLst>
              <a:ext uri="{FF2B5EF4-FFF2-40B4-BE49-F238E27FC236}">
                <a16:creationId xmlns:a16="http://schemas.microsoft.com/office/drawing/2014/main" id="{E70301AF-E6F3-E687-A3D0-9B4EC3CDD4F8}"/>
              </a:ext>
            </a:extLst>
          </p:cNvPr>
          <p:cNvSpPr>
            <a:spLocks noGrp="1"/>
          </p:cNvSpPr>
          <p:nvPr/>
        </p:nvSpPr>
        <p:spPr>
          <a:xfrm>
            <a:off x="3175247" y="382617"/>
            <a:ext cx="5841506" cy="943992"/>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fr-FR" i="0" dirty="0">
                <a:solidFill>
                  <a:srgbClr val="00B0F0"/>
                </a:solidFill>
                <a:effectLst/>
                <a:ea typeface="MingLiU_HKSCS-ExtB" panose="02020500000000000000" pitchFamily="18" charset="-120"/>
              </a:rPr>
              <a:t>La </a:t>
            </a:r>
            <a:r>
              <a:rPr lang="fr-FR" i="0" cap="none" dirty="0">
                <a:solidFill>
                  <a:srgbClr val="00B0F0"/>
                </a:solidFill>
                <a:effectLst/>
                <a:ea typeface="MingLiU_HKSCS-ExtB" panose="02020500000000000000" pitchFamily="18" charset="-120"/>
              </a:rPr>
              <a:t>classe</a:t>
            </a:r>
            <a:r>
              <a:rPr lang="fr-FR" i="0" dirty="0">
                <a:solidFill>
                  <a:srgbClr val="00B0F0"/>
                </a:solidFill>
                <a:effectLst/>
                <a:ea typeface="MingLiU_HKSCS-ExtB" panose="02020500000000000000" pitchFamily="18" charset="-120"/>
              </a:rPr>
              <a:t> k</a:t>
            </a:r>
            <a:r>
              <a:rPr lang="fr-FR" i="0" cap="none" dirty="0">
                <a:solidFill>
                  <a:srgbClr val="00B0F0"/>
                </a:solidFill>
                <a:effectLst/>
                <a:ea typeface="MingLiU_HKSCS-ExtB" panose="02020500000000000000" pitchFamily="18" charset="-120"/>
              </a:rPr>
              <a:t>neighbors</a:t>
            </a:r>
            <a:r>
              <a:rPr lang="fr-FR" i="0" dirty="0">
                <a:solidFill>
                  <a:srgbClr val="00B0F0"/>
                </a:solidFill>
                <a:effectLst/>
                <a:ea typeface="MingLiU_HKSCS-ExtB" panose="02020500000000000000" pitchFamily="18" charset="-120"/>
              </a:rPr>
              <a:t>c</a:t>
            </a:r>
            <a:r>
              <a:rPr lang="fr-FR" i="0" cap="none" dirty="0">
                <a:solidFill>
                  <a:srgbClr val="00B0F0"/>
                </a:solidFill>
                <a:effectLst/>
                <a:ea typeface="MingLiU_HKSCS-ExtB" panose="02020500000000000000" pitchFamily="18" charset="-120"/>
              </a:rPr>
              <a:t>lassifier</a:t>
            </a:r>
            <a:endParaRPr lang="fr-SN" b="0" dirty="0">
              <a:ea typeface="MingLiU_HKSCS-ExtB" panose="02020500000000000000" pitchFamily="18" charset="-120"/>
            </a:endParaRPr>
          </a:p>
        </p:txBody>
      </p:sp>
      <p:sp>
        <p:nvSpPr>
          <p:cNvPr id="4" name="ZoneTexte 4">
            <a:extLst>
              <a:ext uri="{FF2B5EF4-FFF2-40B4-BE49-F238E27FC236}">
                <a16:creationId xmlns:a16="http://schemas.microsoft.com/office/drawing/2014/main" id="{39BF869C-F18A-A353-3151-5A4AE00F229F}"/>
              </a:ext>
            </a:extLst>
          </p:cNvPr>
          <p:cNvSpPr txBox="1"/>
          <p:nvPr/>
        </p:nvSpPr>
        <p:spPr>
          <a:xfrm>
            <a:off x="330227" y="1326609"/>
            <a:ext cx="4891595" cy="3046988"/>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buFont typeface="Wingdings" panose="05000000000000000000" pitchFamily="2" charset="2"/>
              <a:buChar char="Ø"/>
            </a:pPr>
            <a:r>
              <a:rPr lang="fr-FR" sz="2400" dirty="0"/>
              <a:t> </a:t>
            </a:r>
            <a:r>
              <a:rPr lang="fr-FR" sz="2400" b="0" dirty="0">
                <a:solidFill>
                  <a:srgbClr val="DCDCAA"/>
                </a:solidFill>
                <a:effectLst/>
                <a:latin typeface="Courier New" panose="02070309020205020404" pitchFamily="49" charset="0"/>
              </a:rPr>
              <a:t>eucliDis</a:t>
            </a:r>
            <a:r>
              <a:rPr lang="fr-FR" sz="2400" b="0" dirty="0">
                <a:solidFill>
                  <a:srgbClr val="D4D4D4"/>
                </a:solidFill>
                <a:effectLst/>
                <a:latin typeface="Courier New" panose="02070309020205020404" pitchFamily="49" charset="0"/>
              </a:rPr>
              <a:t> (</a:t>
            </a:r>
            <a:r>
              <a:rPr lang="fr-FR" sz="2400" b="0" dirty="0">
                <a:solidFill>
                  <a:srgbClr val="9CDCFE"/>
                </a:solidFill>
                <a:effectLst/>
                <a:latin typeface="Courier New" panose="02070309020205020404" pitchFamily="49" charset="0"/>
              </a:rPr>
              <a:t>self</a:t>
            </a:r>
            <a:r>
              <a:rPr lang="fr-FR" sz="2400" b="0" dirty="0">
                <a:solidFill>
                  <a:srgbClr val="D4D4D4"/>
                </a:solidFill>
                <a:effectLst/>
                <a:latin typeface="Courier New" panose="02070309020205020404" pitchFamily="49" charset="0"/>
              </a:rPr>
              <a:t>, </a:t>
            </a:r>
            <a:r>
              <a:rPr lang="fr-FR" sz="2400" b="0" dirty="0">
                <a:solidFill>
                  <a:srgbClr val="9CDCFE"/>
                </a:solidFill>
                <a:effectLst/>
                <a:latin typeface="Courier New" panose="02070309020205020404" pitchFamily="49" charset="0"/>
              </a:rPr>
              <a:t>x</a:t>
            </a:r>
            <a:r>
              <a:rPr lang="fr-FR" sz="2400" b="0" dirty="0">
                <a:solidFill>
                  <a:srgbClr val="D4D4D4"/>
                </a:solidFill>
                <a:effectLst/>
                <a:latin typeface="Courier New" panose="02070309020205020404" pitchFamily="49" charset="0"/>
              </a:rPr>
              <a:t>)</a:t>
            </a:r>
            <a:r>
              <a:rPr lang="fr-FR" sz="2400" b="0" dirty="0">
                <a:solidFill>
                  <a:srgbClr val="DCDCDC"/>
                </a:solidFill>
                <a:effectLst/>
                <a:latin typeface="Courier New" panose="02070309020205020404" pitchFamily="49" charset="0"/>
              </a:rPr>
              <a:t>:</a:t>
            </a:r>
            <a:endParaRPr lang="fr-FR" sz="2400" b="0" dirty="0">
              <a:solidFill>
                <a:srgbClr val="D4D4D4"/>
              </a:solidFill>
              <a:effectLst/>
              <a:latin typeface="Courier New" panose="02070309020205020404" pitchFamily="49" charset="0"/>
            </a:endParaRPr>
          </a:p>
          <a:p>
            <a:pPr marL="285750" indent="-285750">
              <a:buFont typeface="Wingdings" panose="05000000000000000000" pitchFamily="2" charset="2"/>
              <a:buChar char="Ø"/>
            </a:pPr>
            <a:r>
              <a:rPr lang="fr-FR" sz="2400" b="0" dirty="0">
                <a:solidFill>
                  <a:srgbClr val="DCDCAA"/>
                </a:solidFill>
                <a:effectLst/>
                <a:latin typeface="Courier New" panose="02070309020205020404" pitchFamily="49" charset="0"/>
              </a:rPr>
              <a:t>manhattanDis</a:t>
            </a:r>
            <a:r>
              <a:rPr lang="fr-FR" sz="2400" b="0" dirty="0">
                <a:solidFill>
                  <a:srgbClr val="D4D4D4"/>
                </a:solidFill>
                <a:effectLst/>
                <a:latin typeface="Courier New" panose="02070309020205020404" pitchFamily="49" charset="0"/>
              </a:rPr>
              <a:t>(</a:t>
            </a:r>
            <a:r>
              <a:rPr lang="fr-FR" sz="2400" b="0" dirty="0">
                <a:solidFill>
                  <a:srgbClr val="9CDCFE"/>
                </a:solidFill>
                <a:effectLst/>
                <a:latin typeface="Courier New" panose="02070309020205020404" pitchFamily="49" charset="0"/>
              </a:rPr>
              <a:t>self</a:t>
            </a:r>
            <a:r>
              <a:rPr lang="fr-FR" sz="2400" b="0" dirty="0">
                <a:solidFill>
                  <a:srgbClr val="D4D4D4"/>
                </a:solidFill>
                <a:effectLst/>
                <a:latin typeface="Courier New" panose="02070309020205020404" pitchFamily="49" charset="0"/>
              </a:rPr>
              <a:t>, </a:t>
            </a:r>
            <a:r>
              <a:rPr lang="fr-FR" sz="2400" b="0" dirty="0">
                <a:solidFill>
                  <a:srgbClr val="9CDCFE"/>
                </a:solidFill>
                <a:effectLst/>
                <a:latin typeface="Courier New" panose="02070309020205020404" pitchFamily="49" charset="0"/>
              </a:rPr>
              <a:t>x</a:t>
            </a:r>
            <a:r>
              <a:rPr lang="fr-FR" sz="2400" b="0" dirty="0">
                <a:solidFill>
                  <a:srgbClr val="D4D4D4"/>
                </a:solidFill>
                <a:effectLst/>
                <a:latin typeface="Courier New" panose="02070309020205020404" pitchFamily="49" charset="0"/>
              </a:rPr>
              <a:t>)</a:t>
            </a:r>
            <a:r>
              <a:rPr lang="fr-FR" sz="2400" b="0" dirty="0">
                <a:solidFill>
                  <a:srgbClr val="DCDCDC"/>
                </a:solidFill>
                <a:effectLst/>
                <a:latin typeface="Courier New" panose="02070309020205020404" pitchFamily="49" charset="0"/>
              </a:rPr>
              <a:t>:</a:t>
            </a:r>
            <a:endParaRPr lang="fr-FR" sz="2400" b="0" dirty="0">
              <a:solidFill>
                <a:srgbClr val="DCDCAA"/>
              </a:solidFill>
              <a:effectLst/>
              <a:latin typeface="Courier New" panose="02070309020205020404" pitchFamily="49" charset="0"/>
            </a:endParaRPr>
          </a:p>
          <a:p>
            <a:pPr marL="285750" indent="-285750">
              <a:buFont typeface="Wingdings" panose="05000000000000000000" pitchFamily="2" charset="2"/>
              <a:buChar char="Ø"/>
            </a:pPr>
            <a:r>
              <a:rPr lang="fr-FR" sz="2400" b="0" dirty="0">
                <a:solidFill>
                  <a:srgbClr val="DCDCAA"/>
                </a:solidFill>
                <a:effectLst/>
                <a:latin typeface="Courier New" panose="02070309020205020404" pitchFamily="49" charset="0"/>
              </a:rPr>
              <a:t>minkowskiDis</a:t>
            </a:r>
            <a:r>
              <a:rPr lang="fr-FR" sz="2400" b="0" dirty="0">
                <a:solidFill>
                  <a:srgbClr val="D4D4D4"/>
                </a:solidFill>
                <a:effectLst/>
                <a:latin typeface="Courier New" panose="02070309020205020404" pitchFamily="49" charset="0"/>
              </a:rPr>
              <a:t> (</a:t>
            </a:r>
            <a:r>
              <a:rPr lang="fr-FR" sz="2400" b="0" dirty="0">
                <a:solidFill>
                  <a:srgbClr val="9CDCFE"/>
                </a:solidFill>
                <a:effectLst/>
                <a:latin typeface="Courier New" panose="02070309020205020404" pitchFamily="49" charset="0"/>
              </a:rPr>
              <a:t>self</a:t>
            </a:r>
            <a:r>
              <a:rPr lang="fr-FR" sz="2400" b="0" dirty="0">
                <a:solidFill>
                  <a:srgbClr val="D4D4D4"/>
                </a:solidFill>
                <a:effectLst/>
                <a:latin typeface="Courier New" panose="02070309020205020404" pitchFamily="49" charset="0"/>
              </a:rPr>
              <a:t>, </a:t>
            </a:r>
            <a:r>
              <a:rPr lang="fr-FR" sz="2400" b="0" dirty="0">
                <a:solidFill>
                  <a:srgbClr val="9CDCFE"/>
                </a:solidFill>
                <a:effectLst/>
                <a:latin typeface="Courier New" panose="02070309020205020404" pitchFamily="49" charset="0"/>
              </a:rPr>
              <a:t>x</a:t>
            </a:r>
            <a:r>
              <a:rPr lang="fr-FR" sz="2400" b="0" dirty="0">
                <a:solidFill>
                  <a:srgbClr val="D4D4D4"/>
                </a:solidFill>
                <a:effectLst/>
                <a:latin typeface="Courier New" panose="02070309020205020404" pitchFamily="49" charset="0"/>
              </a:rPr>
              <a:t>)</a:t>
            </a:r>
            <a:r>
              <a:rPr lang="fr-FR" sz="2400" b="0" dirty="0">
                <a:solidFill>
                  <a:srgbClr val="DCDCDC"/>
                </a:solidFill>
                <a:effectLst/>
                <a:latin typeface="Courier New" panose="02070309020205020404" pitchFamily="49" charset="0"/>
              </a:rPr>
              <a:t>:</a:t>
            </a:r>
            <a:endParaRPr lang="fr-FR" sz="2400" b="0" dirty="0">
              <a:solidFill>
                <a:srgbClr val="D4D4D4"/>
              </a:solidFill>
              <a:effectLst/>
              <a:latin typeface="Courier New" panose="02070309020205020404" pitchFamily="49" charset="0"/>
            </a:endParaRPr>
          </a:p>
          <a:p>
            <a:pPr marL="285750" indent="-285750">
              <a:buFont typeface="Wingdings" panose="05000000000000000000" pitchFamily="2" charset="2"/>
              <a:buChar char="Ø"/>
            </a:pPr>
            <a:r>
              <a:rPr lang="fr-FR" sz="2400" b="0" dirty="0">
                <a:solidFill>
                  <a:srgbClr val="DCDCAA"/>
                </a:solidFill>
                <a:effectLst/>
                <a:latin typeface="Courier New" panose="02070309020205020404" pitchFamily="49" charset="0"/>
              </a:rPr>
              <a:t>predict</a:t>
            </a:r>
            <a:r>
              <a:rPr lang="fr-FR" sz="2400" b="0" dirty="0">
                <a:solidFill>
                  <a:srgbClr val="D4D4D4"/>
                </a:solidFill>
                <a:effectLst/>
                <a:latin typeface="Courier New" panose="02070309020205020404" pitchFamily="49" charset="0"/>
              </a:rPr>
              <a:t>(</a:t>
            </a:r>
            <a:r>
              <a:rPr lang="fr-FR" sz="2400" b="0" dirty="0">
                <a:solidFill>
                  <a:srgbClr val="9CDCFE"/>
                </a:solidFill>
                <a:effectLst/>
                <a:latin typeface="Courier New" panose="02070309020205020404" pitchFamily="49" charset="0"/>
              </a:rPr>
              <a:t>self</a:t>
            </a:r>
            <a:r>
              <a:rPr lang="fr-FR" sz="2400" b="0" dirty="0">
                <a:solidFill>
                  <a:srgbClr val="D4D4D4"/>
                </a:solidFill>
                <a:effectLst/>
                <a:latin typeface="Courier New" panose="02070309020205020404" pitchFamily="49" charset="0"/>
              </a:rPr>
              <a:t>, </a:t>
            </a:r>
            <a:r>
              <a:rPr lang="fr-FR" sz="2400" b="0" dirty="0">
                <a:solidFill>
                  <a:srgbClr val="9CDCFE"/>
                </a:solidFill>
                <a:effectLst/>
                <a:latin typeface="Courier New" panose="02070309020205020404" pitchFamily="49" charset="0"/>
              </a:rPr>
              <a:t>x</a:t>
            </a:r>
            <a:r>
              <a:rPr lang="fr-FR" sz="2400" b="0" dirty="0">
                <a:solidFill>
                  <a:srgbClr val="D4D4D4"/>
                </a:solidFill>
                <a:effectLst/>
                <a:latin typeface="Courier New" panose="02070309020205020404" pitchFamily="49" charset="0"/>
              </a:rPr>
              <a:t>)</a:t>
            </a:r>
          </a:p>
          <a:p>
            <a:pPr marL="285750" indent="-285750">
              <a:buFont typeface="Wingdings" panose="05000000000000000000" pitchFamily="2" charset="2"/>
              <a:buChar char="Ø"/>
            </a:pPr>
            <a:r>
              <a:rPr lang="fr-FR" sz="2400" b="0" dirty="0">
                <a:solidFill>
                  <a:srgbClr val="DCDCAA"/>
                </a:solidFill>
                <a:effectLst/>
                <a:latin typeface="Courier New" panose="02070309020205020404" pitchFamily="49" charset="0"/>
              </a:rPr>
              <a:t>score</a:t>
            </a:r>
            <a:r>
              <a:rPr lang="fr-FR" sz="2400" b="0" dirty="0">
                <a:solidFill>
                  <a:srgbClr val="D4D4D4"/>
                </a:solidFill>
                <a:effectLst/>
                <a:latin typeface="Courier New" panose="02070309020205020404" pitchFamily="49" charset="0"/>
              </a:rPr>
              <a:t>(</a:t>
            </a:r>
            <a:r>
              <a:rPr lang="fr-FR" sz="2400" b="0" dirty="0">
                <a:solidFill>
                  <a:srgbClr val="9CDCFE"/>
                </a:solidFill>
                <a:effectLst/>
                <a:latin typeface="Courier New" panose="02070309020205020404" pitchFamily="49" charset="0"/>
              </a:rPr>
              <a:t>self</a:t>
            </a:r>
            <a:r>
              <a:rPr lang="fr-FR" sz="2400" b="0" dirty="0">
                <a:solidFill>
                  <a:srgbClr val="D4D4D4"/>
                </a:solidFill>
                <a:effectLst/>
                <a:latin typeface="Courier New" panose="02070309020205020404" pitchFamily="49" charset="0"/>
              </a:rPr>
              <a:t>, </a:t>
            </a:r>
            <a:r>
              <a:rPr lang="fr-FR" sz="2400" b="0" dirty="0">
                <a:solidFill>
                  <a:srgbClr val="9CDCFE"/>
                </a:solidFill>
                <a:effectLst/>
                <a:latin typeface="Courier New" panose="02070309020205020404" pitchFamily="49" charset="0"/>
              </a:rPr>
              <a:t>x</a:t>
            </a:r>
            <a:r>
              <a:rPr lang="fr-FR" sz="2400" b="0" dirty="0">
                <a:solidFill>
                  <a:srgbClr val="D4D4D4"/>
                </a:solidFill>
                <a:effectLst/>
                <a:latin typeface="Courier New" panose="02070309020205020404" pitchFamily="49" charset="0"/>
              </a:rPr>
              <a:t>, </a:t>
            </a:r>
            <a:r>
              <a:rPr lang="fr-FR" sz="2400" b="0" dirty="0">
                <a:solidFill>
                  <a:srgbClr val="9CDCFE"/>
                </a:solidFill>
                <a:effectLst/>
                <a:latin typeface="Courier New" panose="02070309020205020404" pitchFamily="49" charset="0"/>
              </a:rPr>
              <a:t>y</a:t>
            </a:r>
            <a:r>
              <a:rPr lang="fr-FR" sz="2400" b="0" dirty="0">
                <a:solidFill>
                  <a:srgbClr val="D4D4D4"/>
                </a:solidFill>
                <a:effectLst/>
                <a:latin typeface="Courier New" panose="02070309020205020404" pitchFamily="49" charset="0"/>
              </a:rPr>
              <a:t>)</a:t>
            </a:r>
          </a:p>
          <a:p>
            <a:pPr marL="285750" indent="-285750">
              <a:buFont typeface="Wingdings" panose="05000000000000000000" pitchFamily="2" charset="2"/>
              <a:buChar char="Ø"/>
            </a:pPr>
            <a:r>
              <a:rPr lang="fr-FR" sz="2400" b="0" dirty="0">
                <a:solidFill>
                  <a:srgbClr val="DCDCAA"/>
                </a:solidFill>
                <a:effectLst/>
                <a:latin typeface="Courier New" panose="02070309020205020404" pitchFamily="49" charset="0"/>
              </a:rPr>
              <a:t>getYPred</a:t>
            </a:r>
            <a:r>
              <a:rPr lang="fr-FR" sz="2400" b="0" dirty="0">
                <a:solidFill>
                  <a:srgbClr val="D4D4D4"/>
                </a:solidFill>
                <a:effectLst/>
                <a:latin typeface="Courier New" panose="02070309020205020404" pitchFamily="49" charset="0"/>
              </a:rPr>
              <a:t>(</a:t>
            </a:r>
            <a:r>
              <a:rPr lang="fr-FR" sz="2400" b="0" dirty="0">
                <a:solidFill>
                  <a:srgbClr val="9CDCFE"/>
                </a:solidFill>
                <a:effectLst/>
                <a:latin typeface="Courier New" panose="02070309020205020404" pitchFamily="49" charset="0"/>
              </a:rPr>
              <a:t>self</a:t>
            </a:r>
            <a:r>
              <a:rPr lang="fr-FR" sz="2400" b="0" dirty="0">
                <a:solidFill>
                  <a:srgbClr val="D4D4D4"/>
                </a:solidFill>
                <a:effectLst/>
                <a:latin typeface="Courier New" panose="02070309020205020404" pitchFamily="49" charset="0"/>
              </a:rPr>
              <a:t>)</a:t>
            </a:r>
          </a:p>
          <a:p>
            <a:pPr marL="285750" indent="-285750">
              <a:buFont typeface="Wingdings" panose="05000000000000000000" pitchFamily="2" charset="2"/>
              <a:buChar char="Ø"/>
            </a:pPr>
            <a:r>
              <a:rPr lang="fr-FR" sz="2400" b="0" dirty="0">
                <a:solidFill>
                  <a:srgbClr val="DCDCAA"/>
                </a:solidFill>
                <a:effectLst/>
                <a:latin typeface="Courier New" panose="02070309020205020404" pitchFamily="49" charset="0"/>
              </a:rPr>
              <a:t>accuracy</a:t>
            </a:r>
            <a:r>
              <a:rPr lang="fr-FR" sz="2400" b="0" dirty="0">
                <a:solidFill>
                  <a:srgbClr val="D4D4D4"/>
                </a:solidFill>
                <a:effectLst/>
                <a:latin typeface="Courier New" panose="02070309020205020404" pitchFamily="49" charset="0"/>
              </a:rPr>
              <a:t>(</a:t>
            </a:r>
            <a:r>
              <a:rPr lang="fr-FR" sz="2400" b="0" dirty="0">
                <a:solidFill>
                  <a:srgbClr val="9CDCFE"/>
                </a:solidFill>
                <a:effectLst/>
                <a:latin typeface="Courier New" panose="02070309020205020404" pitchFamily="49" charset="0"/>
              </a:rPr>
              <a:t>self</a:t>
            </a:r>
            <a:r>
              <a:rPr lang="fr-FR" sz="2400" b="0" dirty="0">
                <a:solidFill>
                  <a:srgbClr val="D4D4D4"/>
                </a:solidFill>
                <a:effectLst/>
                <a:latin typeface="Courier New" panose="02070309020205020404" pitchFamily="49" charset="0"/>
              </a:rPr>
              <a:t>, </a:t>
            </a:r>
            <a:r>
              <a:rPr lang="fr-FR" sz="2400" b="0" dirty="0">
                <a:solidFill>
                  <a:srgbClr val="9CDCFE"/>
                </a:solidFill>
                <a:effectLst/>
                <a:latin typeface="Courier New" panose="02070309020205020404" pitchFamily="49" charset="0"/>
              </a:rPr>
              <a:t>y_true</a:t>
            </a:r>
            <a:r>
              <a:rPr lang="fr-FR" sz="2400" b="0" dirty="0">
                <a:solidFill>
                  <a:srgbClr val="D4D4D4"/>
                </a:solidFill>
                <a:effectLst/>
                <a:latin typeface="Courier New" panose="02070309020205020404" pitchFamily="49" charset="0"/>
              </a:rPr>
              <a:t>)</a:t>
            </a:r>
            <a:r>
              <a:rPr lang="fr-FR" sz="2400" b="0" dirty="0">
                <a:solidFill>
                  <a:srgbClr val="DCDCDC"/>
                </a:solidFill>
                <a:effectLst/>
                <a:latin typeface="Courier New" panose="02070309020205020404" pitchFamily="49" charset="0"/>
              </a:rPr>
              <a:t>:</a:t>
            </a:r>
            <a:endParaRPr lang="fr-FR" sz="2400" b="0" dirty="0">
              <a:solidFill>
                <a:srgbClr val="D4D4D4"/>
              </a:solidFill>
              <a:effectLst/>
              <a:latin typeface="Courier New" panose="02070309020205020404" pitchFamily="49" charset="0"/>
            </a:endParaRPr>
          </a:p>
          <a:p>
            <a:endParaRPr lang="fr-FR" sz="2400" dirty="0"/>
          </a:p>
        </p:txBody>
      </p:sp>
      <p:sp>
        <p:nvSpPr>
          <p:cNvPr id="5" name="ZoneTexte 5">
            <a:extLst>
              <a:ext uri="{FF2B5EF4-FFF2-40B4-BE49-F238E27FC236}">
                <a16:creationId xmlns:a16="http://schemas.microsoft.com/office/drawing/2014/main" id="{3B2E1237-5915-1093-81DD-9B6102AD6369}"/>
              </a:ext>
            </a:extLst>
          </p:cNvPr>
          <p:cNvSpPr txBox="1"/>
          <p:nvPr/>
        </p:nvSpPr>
        <p:spPr>
          <a:xfrm>
            <a:off x="5502403" y="1695941"/>
            <a:ext cx="6359370" cy="2308324"/>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buFont typeface="Wingdings" panose="05000000000000000000" pitchFamily="2" charset="2"/>
              <a:buChar char="Ø"/>
            </a:pPr>
            <a:r>
              <a:rPr lang="fr-FR" sz="2400" b="1" dirty="0">
                <a:solidFill>
                  <a:srgbClr val="D4D4D4"/>
                </a:solidFill>
                <a:effectLst/>
                <a:latin typeface="Courier New" panose="02070309020205020404" pitchFamily="49" charset="0"/>
              </a:rPr>
              <a:t>np.argsort</a:t>
            </a:r>
            <a:r>
              <a:rPr lang="fr-FR" sz="2400" b="0" dirty="0">
                <a:solidFill>
                  <a:srgbClr val="DCDCDC"/>
                </a:solidFill>
                <a:effectLst/>
                <a:latin typeface="Courier New" panose="02070309020205020404" pitchFamily="49" charset="0"/>
              </a:rPr>
              <a:t>(</a:t>
            </a:r>
            <a:r>
              <a:rPr lang="fr-FR" sz="2400" b="0" dirty="0">
                <a:solidFill>
                  <a:srgbClr val="D4D4D4"/>
                </a:solidFill>
                <a:effectLst/>
                <a:latin typeface="Courier New" panose="02070309020205020404" pitchFamily="49" charset="0"/>
              </a:rPr>
              <a:t>distances</a:t>
            </a:r>
            <a:r>
              <a:rPr lang="fr-FR" sz="2400" b="0" dirty="0">
                <a:solidFill>
                  <a:srgbClr val="DCDCDC"/>
                </a:solidFill>
                <a:effectLst/>
                <a:latin typeface="Courier New" panose="02070309020205020404" pitchFamily="49" charset="0"/>
              </a:rPr>
              <a:t>,</a:t>
            </a:r>
            <a:r>
              <a:rPr lang="fr-FR" sz="2400" b="0" dirty="0">
                <a:solidFill>
                  <a:srgbClr val="D4D4D4"/>
                </a:solidFill>
                <a:effectLst/>
                <a:latin typeface="Courier New" panose="02070309020205020404" pitchFamily="49" charset="0"/>
              </a:rPr>
              <a:t> axis =</a:t>
            </a:r>
            <a:r>
              <a:rPr lang="fr-FR" sz="2400" b="0" dirty="0">
                <a:solidFill>
                  <a:srgbClr val="B5CEA8"/>
                </a:solidFill>
                <a:effectLst/>
                <a:latin typeface="Courier New" panose="02070309020205020404" pitchFamily="49" charset="0"/>
              </a:rPr>
              <a:t>0</a:t>
            </a:r>
            <a:r>
              <a:rPr lang="fr-FR" sz="2400" b="0" dirty="0">
                <a:solidFill>
                  <a:srgbClr val="DCDCDC"/>
                </a:solidFill>
                <a:effectLst/>
                <a:latin typeface="Courier New" panose="02070309020205020404" pitchFamily="49" charset="0"/>
              </a:rPr>
              <a:t>)</a:t>
            </a:r>
            <a:endParaRPr lang="fr-FR" sz="2400" dirty="0">
              <a:solidFill>
                <a:srgbClr val="DCDCDC"/>
              </a:solidFill>
              <a:latin typeface="Courier New" panose="02070309020205020404" pitchFamily="49" charset="0"/>
            </a:endParaRPr>
          </a:p>
          <a:p>
            <a:pPr marL="285750" indent="-285750">
              <a:buFont typeface="Wingdings" panose="05000000000000000000" pitchFamily="2" charset="2"/>
              <a:buChar char="Ø"/>
            </a:pPr>
            <a:endParaRPr lang="fr-FR" sz="2400" b="0" dirty="0">
              <a:solidFill>
                <a:srgbClr val="DCDCDC"/>
              </a:solidFill>
              <a:effectLst/>
              <a:latin typeface="Courier New" panose="02070309020205020404" pitchFamily="49" charset="0"/>
            </a:endParaRPr>
          </a:p>
          <a:p>
            <a:pPr marL="285750" indent="-285750">
              <a:buFont typeface="Wingdings" panose="05000000000000000000" pitchFamily="2" charset="2"/>
              <a:buChar char="Ø"/>
            </a:pPr>
            <a:r>
              <a:rPr lang="fr-FR" sz="2400" b="1" dirty="0">
                <a:solidFill>
                  <a:srgbClr val="D4D4D4"/>
                </a:solidFill>
                <a:effectLst/>
                <a:latin typeface="Courier New" panose="02070309020205020404" pitchFamily="49" charset="0"/>
              </a:rPr>
              <a:t>np.take_along_axis</a:t>
            </a:r>
            <a:r>
              <a:rPr lang="fr-FR" sz="2400" b="0" dirty="0">
                <a:solidFill>
                  <a:srgbClr val="DCDCDC"/>
                </a:solidFill>
                <a:effectLst/>
                <a:latin typeface="Courier New" panose="02070309020205020404" pitchFamily="49" charset="0"/>
              </a:rPr>
              <a:t>(</a:t>
            </a:r>
            <a:r>
              <a:rPr lang="fr-FR" sz="2400" b="0" dirty="0">
                <a:solidFill>
                  <a:srgbClr val="9CDCFE"/>
                </a:solidFill>
                <a:effectLst/>
                <a:latin typeface="Courier New" panose="02070309020205020404" pitchFamily="49" charset="0"/>
              </a:rPr>
              <a:t>self</a:t>
            </a:r>
            <a:r>
              <a:rPr lang="fr-FR" sz="2400" b="0" dirty="0">
                <a:solidFill>
                  <a:srgbClr val="D4D4D4"/>
                </a:solidFill>
                <a:effectLst/>
                <a:latin typeface="Courier New" panose="02070309020205020404" pitchFamily="49" charset="0"/>
              </a:rPr>
              <a:t>.y_train</a:t>
            </a:r>
            <a:r>
              <a:rPr lang="fr-FR" sz="2400" b="0" dirty="0">
                <a:solidFill>
                  <a:srgbClr val="DCDCDC"/>
                </a:solidFill>
                <a:effectLst/>
                <a:latin typeface="Courier New" panose="02070309020205020404" pitchFamily="49" charset="0"/>
              </a:rPr>
              <a:t>,</a:t>
            </a:r>
            <a:r>
              <a:rPr lang="fr-FR" sz="2400" b="0" dirty="0">
                <a:solidFill>
                  <a:srgbClr val="D4D4D4"/>
                </a:solidFill>
                <a:effectLst/>
                <a:latin typeface="Courier New" panose="02070309020205020404" pitchFamily="49" charset="0"/>
              </a:rPr>
              <a:t> k_indices</a:t>
            </a:r>
            <a:r>
              <a:rPr lang="fr-FR" sz="2400" b="0" dirty="0">
                <a:solidFill>
                  <a:srgbClr val="DCDCDC"/>
                </a:solidFill>
                <a:effectLst/>
                <a:latin typeface="Courier New" panose="02070309020205020404" pitchFamily="49" charset="0"/>
              </a:rPr>
              <a:t>,</a:t>
            </a:r>
            <a:r>
              <a:rPr lang="fr-FR" sz="2400" b="0" dirty="0">
                <a:solidFill>
                  <a:srgbClr val="D4D4D4"/>
                </a:solidFill>
                <a:effectLst/>
                <a:latin typeface="Courier New" panose="02070309020205020404" pitchFamily="49" charset="0"/>
              </a:rPr>
              <a:t> axis=</a:t>
            </a:r>
            <a:r>
              <a:rPr lang="fr-FR" sz="2400" b="0" dirty="0">
                <a:solidFill>
                  <a:srgbClr val="B5CEA8"/>
                </a:solidFill>
                <a:effectLst/>
                <a:latin typeface="Courier New" panose="02070309020205020404" pitchFamily="49" charset="0"/>
              </a:rPr>
              <a:t>0</a:t>
            </a:r>
            <a:r>
              <a:rPr lang="fr-FR" sz="2400" b="0" dirty="0">
                <a:solidFill>
                  <a:srgbClr val="DCDCDC"/>
                </a:solidFill>
                <a:effectLst/>
                <a:latin typeface="Courier New" panose="02070309020205020404" pitchFamily="49" charset="0"/>
              </a:rPr>
              <a:t>)</a:t>
            </a:r>
          </a:p>
          <a:p>
            <a:pPr marL="285750" indent="-285750">
              <a:buFont typeface="Wingdings" panose="05000000000000000000" pitchFamily="2" charset="2"/>
              <a:buChar char="Ø"/>
            </a:pPr>
            <a:endParaRPr lang="fr-FR" sz="2400" b="0" dirty="0">
              <a:solidFill>
                <a:srgbClr val="D4D4D4"/>
              </a:solidFill>
              <a:effectLst/>
              <a:latin typeface="Courier New" panose="02070309020205020404" pitchFamily="49" charset="0"/>
            </a:endParaRPr>
          </a:p>
          <a:p>
            <a:pPr marL="285750" indent="-285750">
              <a:buFont typeface="Wingdings" panose="05000000000000000000" pitchFamily="2" charset="2"/>
              <a:buChar char="Ø"/>
            </a:pPr>
            <a:r>
              <a:rPr lang="fr-FR" sz="2400" b="1" dirty="0">
                <a:solidFill>
                  <a:srgbClr val="D4D4D4"/>
                </a:solidFill>
                <a:effectLst/>
                <a:latin typeface="Courier New" panose="02070309020205020404" pitchFamily="49" charset="0"/>
              </a:rPr>
              <a:t>stats.mode</a:t>
            </a:r>
            <a:r>
              <a:rPr lang="fr-FR" sz="2400" b="0" dirty="0">
                <a:solidFill>
                  <a:srgbClr val="DCDCDC"/>
                </a:solidFill>
                <a:effectLst/>
                <a:latin typeface="Courier New" panose="02070309020205020404" pitchFamily="49" charset="0"/>
              </a:rPr>
              <a:t>(</a:t>
            </a:r>
            <a:r>
              <a:rPr lang="fr-FR" sz="2400" b="0" dirty="0">
                <a:solidFill>
                  <a:srgbClr val="D4D4D4"/>
                </a:solidFill>
                <a:effectLst/>
                <a:latin typeface="Courier New" panose="02070309020205020404" pitchFamily="49" charset="0"/>
              </a:rPr>
              <a:t>KN_Output</a:t>
            </a:r>
            <a:r>
              <a:rPr lang="fr-FR" sz="2400" b="0" dirty="0">
                <a:solidFill>
                  <a:srgbClr val="DCDCDC"/>
                </a:solidFill>
                <a:effectLst/>
                <a:latin typeface="Courier New" panose="02070309020205020404" pitchFamily="49" charset="0"/>
              </a:rPr>
              <a:t>)[</a:t>
            </a:r>
            <a:r>
              <a:rPr lang="fr-FR" sz="2400" b="0" dirty="0">
                <a:solidFill>
                  <a:srgbClr val="B5CEA8"/>
                </a:solidFill>
                <a:effectLst/>
                <a:latin typeface="Courier New" panose="02070309020205020404" pitchFamily="49" charset="0"/>
              </a:rPr>
              <a:t>0</a:t>
            </a:r>
            <a:r>
              <a:rPr lang="fr-FR" sz="2400" b="0" dirty="0">
                <a:solidFill>
                  <a:srgbClr val="DCDCDC"/>
                </a:solidFill>
                <a:effectLst/>
                <a:latin typeface="Courier New" panose="02070309020205020404" pitchFamily="49" charset="0"/>
              </a:rPr>
              <a:t>]</a:t>
            </a:r>
            <a:endParaRPr lang="fr-FR" sz="2400" b="0" dirty="0">
              <a:solidFill>
                <a:srgbClr val="D4D4D4"/>
              </a:solidFill>
              <a:effectLst/>
              <a:latin typeface="Courier New" panose="02070309020205020404" pitchFamily="49" charset="0"/>
            </a:endParaRPr>
          </a:p>
        </p:txBody>
      </p:sp>
      <p:pic>
        <p:nvPicPr>
          <p:cNvPr id="6" name="Image 5">
            <a:extLst>
              <a:ext uri="{FF2B5EF4-FFF2-40B4-BE49-F238E27FC236}">
                <a16:creationId xmlns:a16="http://schemas.microsoft.com/office/drawing/2014/main" id="{D82D974A-9EF6-8971-7ACA-CA991933BDE0}"/>
              </a:ext>
            </a:extLst>
          </p:cNvPr>
          <p:cNvPicPr>
            <a:picLocks noChangeAspect="1"/>
          </p:cNvPicPr>
          <p:nvPr/>
        </p:nvPicPr>
        <p:blipFill>
          <a:blip r:embed="rId2"/>
          <a:stretch>
            <a:fillRect/>
          </a:stretch>
        </p:blipFill>
        <p:spPr>
          <a:xfrm>
            <a:off x="14953" y="4373597"/>
            <a:ext cx="3219450" cy="2184669"/>
          </a:xfrm>
          <a:prstGeom prst="rect">
            <a:avLst/>
          </a:prstGeom>
        </p:spPr>
      </p:pic>
      <p:grpSp>
        <p:nvGrpSpPr>
          <p:cNvPr id="7" name="Groupe 6">
            <a:extLst>
              <a:ext uri="{FF2B5EF4-FFF2-40B4-BE49-F238E27FC236}">
                <a16:creationId xmlns:a16="http://schemas.microsoft.com/office/drawing/2014/main" id="{A0848975-DC7D-C296-97E3-35E501BCBE69}"/>
              </a:ext>
            </a:extLst>
          </p:cNvPr>
          <p:cNvGrpSpPr/>
          <p:nvPr/>
        </p:nvGrpSpPr>
        <p:grpSpPr>
          <a:xfrm>
            <a:off x="5636359" y="4218350"/>
            <a:ext cx="5295193" cy="432186"/>
            <a:chOff x="6673892" y="4452557"/>
            <a:chExt cx="5295193" cy="432186"/>
          </a:xfrm>
        </p:grpSpPr>
        <p:pic>
          <p:nvPicPr>
            <p:cNvPr id="9" name="Image 8">
              <a:extLst>
                <a:ext uri="{FF2B5EF4-FFF2-40B4-BE49-F238E27FC236}">
                  <a16:creationId xmlns:a16="http://schemas.microsoft.com/office/drawing/2014/main" id="{97A4C77E-F96D-15F3-6ACF-45510981B745}"/>
                </a:ext>
              </a:extLst>
            </p:cNvPr>
            <p:cNvPicPr>
              <a:picLocks noChangeAspect="1"/>
            </p:cNvPicPr>
            <p:nvPr/>
          </p:nvPicPr>
          <p:blipFill>
            <a:blip r:embed="rId3"/>
            <a:stretch>
              <a:fillRect/>
            </a:stretch>
          </p:blipFill>
          <p:spPr>
            <a:xfrm>
              <a:off x="6673892" y="4457320"/>
              <a:ext cx="2132258" cy="427423"/>
            </a:xfrm>
            <a:prstGeom prst="rect">
              <a:avLst/>
            </a:prstGeom>
          </p:spPr>
        </p:pic>
        <p:pic>
          <p:nvPicPr>
            <p:cNvPr id="10" name="Image 9">
              <a:extLst>
                <a:ext uri="{FF2B5EF4-FFF2-40B4-BE49-F238E27FC236}">
                  <a16:creationId xmlns:a16="http://schemas.microsoft.com/office/drawing/2014/main" id="{369EB311-9148-2477-A4FB-7B64D14D2488}"/>
                </a:ext>
              </a:extLst>
            </p:cNvPr>
            <p:cNvPicPr>
              <a:picLocks noChangeAspect="1"/>
            </p:cNvPicPr>
            <p:nvPr/>
          </p:nvPicPr>
          <p:blipFill>
            <a:blip r:embed="rId4"/>
            <a:stretch>
              <a:fillRect/>
            </a:stretch>
          </p:blipFill>
          <p:spPr>
            <a:xfrm>
              <a:off x="9656916" y="4452557"/>
              <a:ext cx="2312169" cy="432186"/>
            </a:xfrm>
            <a:prstGeom prst="rect">
              <a:avLst/>
            </a:prstGeom>
          </p:spPr>
        </p:pic>
        <p:sp>
          <p:nvSpPr>
            <p:cNvPr id="11" name="Flèche : droite 10">
              <a:extLst>
                <a:ext uri="{FF2B5EF4-FFF2-40B4-BE49-F238E27FC236}">
                  <a16:creationId xmlns:a16="http://schemas.microsoft.com/office/drawing/2014/main" id="{33A5A79D-3A93-BE81-E364-6D9129437E32}"/>
                </a:ext>
              </a:extLst>
            </p:cNvPr>
            <p:cNvSpPr/>
            <p:nvPr/>
          </p:nvSpPr>
          <p:spPr>
            <a:xfrm>
              <a:off x="9012315" y="4507839"/>
              <a:ext cx="461639" cy="321621"/>
            </a:xfrm>
            <a:prstGeom prst="rightArrow">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fr-FR"/>
            </a:p>
          </p:txBody>
        </p:sp>
      </p:grpSp>
      <p:grpSp>
        <p:nvGrpSpPr>
          <p:cNvPr id="12" name="Groupe 11">
            <a:extLst>
              <a:ext uri="{FF2B5EF4-FFF2-40B4-BE49-F238E27FC236}">
                <a16:creationId xmlns:a16="http://schemas.microsoft.com/office/drawing/2014/main" id="{8614C2A4-7C9C-42F1-FE4D-8E3969CEFCC8}"/>
              </a:ext>
            </a:extLst>
          </p:cNvPr>
          <p:cNvGrpSpPr/>
          <p:nvPr/>
        </p:nvGrpSpPr>
        <p:grpSpPr>
          <a:xfrm>
            <a:off x="6036208" y="4919903"/>
            <a:ext cx="3877148" cy="1555480"/>
            <a:chOff x="5884735" y="5602457"/>
            <a:chExt cx="3087817" cy="1031334"/>
          </a:xfrm>
        </p:grpSpPr>
        <p:grpSp>
          <p:nvGrpSpPr>
            <p:cNvPr id="13" name="Groupe 12">
              <a:extLst>
                <a:ext uri="{FF2B5EF4-FFF2-40B4-BE49-F238E27FC236}">
                  <a16:creationId xmlns:a16="http://schemas.microsoft.com/office/drawing/2014/main" id="{2B66FDBC-3DC8-229C-2A6D-38D2D2FEF2B0}"/>
                </a:ext>
              </a:extLst>
            </p:cNvPr>
            <p:cNvGrpSpPr/>
            <p:nvPr/>
          </p:nvGrpSpPr>
          <p:grpSpPr>
            <a:xfrm>
              <a:off x="5943602" y="5602457"/>
              <a:ext cx="3028950" cy="432185"/>
              <a:chOff x="5786704" y="5606848"/>
              <a:chExt cx="3028950" cy="570446"/>
            </a:xfrm>
          </p:grpSpPr>
          <p:pic>
            <p:nvPicPr>
              <p:cNvPr id="17" name="Image 16">
                <a:extLst>
                  <a:ext uri="{FF2B5EF4-FFF2-40B4-BE49-F238E27FC236}">
                    <a16:creationId xmlns:a16="http://schemas.microsoft.com/office/drawing/2014/main" id="{2D3A197D-E614-40FF-A103-569911AAF852}"/>
                  </a:ext>
                </a:extLst>
              </p:cNvPr>
              <p:cNvPicPr>
                <a:picLocks noChangeAspect="1"/>
              </p:cNvPicPr>
              <p:nvPr/>
            </p:nvPicPr>
            <p:blipFill>
              <a:blip r:embed="rId5"/>
              <a:stretch>
                <a:fillRect/>
              </a:stretch>
            </p:blipFill>
            <p:spPr>
              <a:xfrm>
                <a:off x="5786704" y="5910594"/>
                <a:ext cx="3028950" cy="266700"/>
              </a:xfrm>
              <a:prstGeom prst="rect">
                <a:avLst/>
              </a:prstGeom>
            </p:spPr>
          </p:pic>
          <p:pic>
            <p:nvPicPr>
              <p:cNvPr id="18" name="Image 17">
                <a:extLst>
                  <a:ext uri="{FF2B5EF4-FFF2-40B4-BE49-F238E27FC236}">
                    <a16:creationId xmlns:a16="http://schemas.microsoft.com/office/drawing/2014/main" id="{CC0737FC-FBDF-C803-ABF3-2360968F925A}"/>
                  </a:ext>
                </a:extLst>
              </p:cNvPr>
              <p:cNvPicPr>
                <a:picLocks noChangeAspect="1"/>
              </p:cNvPicPr>
              <p:nvPr/>
            </p:nvPicPr>
            <p:blipFill>
              <a:blip r:embed="rId6"/>
              <a:stretch>
                <a:fillRect/>
              </a:stretch>
            </p:blipFill>
            <p:spPr>
              <a:xfrm>
                <a:off x="6315434" y="5606848"/>
                <a:ext cx="1895475" cy="266700"/>
              </a:xfrm>
              <a:prstGeom prst="rect">
                <a:avLst/>
              </a:prstGeom>
            </p:spPr>
          </p:pic>
        </p:grpSp>
        <p:grpSp>
          <p:nvGrpSpPr>
            <p:cNvPr id="14" name="Groupe 13">
              <a:extLst>
                <a:ext uri="{FF2B5EF4-FFF2-40B4-BE49-F238E27FC236}">
                  <a16:creationId xmlns:a16="http://schemas.microsoft.com/office/drawing/2014/main" id="{9682A764-0929-A851-A769-0BCAD4CA8B03}"/>
                </a:ext>
              </a:extLst>
            </p:cNvPr>
            <p:cNvGrpSpPr/>
            <p:nvPr/>
          </p:nvGrpSpPr>
          <p:grpSpPr>
            <a:xfrm>
              <a:off x="5884735" y="6201604"/>
              <a:ext cx="3019425" cy="432187"/>
              <a:chOff x="5844467" y="6247347"/>
              <a:chExt cx="3019425" cy="628650"/>
            </a:xfrm>
          </p:grpSpPr>
          <p:pic>
            <p:nvPicPr>
              <p:cNvPr id="15" name="Image 14">
                <a:extLst>
                  <a:ext uri="{FF2B5EF4-FFF2-40B4-BE49-F238E27FC236}">
                    <a16:creationId xmlns:a16="http://schemas.microsoft.com/office/drawing/2014/main" id="{D062BFCA-5DC2-6C88-2C78-070D60F1FFF4}"/>
                  </a:ext>
                </a:extLst>
              </p:cNvPr>
              <p:cNvPicPr>
                <a:picLocks noChangeAspect="1"/>
              </p:cNvPicPr>
              <p:nvPr/>
            </p:nvPicPr>
            <p:blipFill>
              <a:blip r:embed="rId7"/>
              <a:stretch>
                <a:fillRect/>
              </a:stretch>
            </p:blipFill>
            <p:spPr>
              <a:xfrm>
                <a:off x="5844467" y="6571197"/>
                <a:ext cx="3019425" cy="304800"/>
              </a:xfrm>
              <a:prstGeom prst="rect">
                <a:avLst/>
              </a:prstGeom>
            </p:spPr>
          </p:pic>
          <p:pic>
            <p:nvPicPr>
              <p:cNvPr id="16" name="Image 15">
                <a:extLst>
                  <a:ext uri="{FF2B5EF4-FFF2-40B4-BE49-F238E27FC236}">
                    <a16:creationId xmlns:a16="http://schemas.microsoft.com/office/drawing/2014/main" id="{312BE74E-633E-2A17-7F00-CEE68A0D4552}"/>
                  </a:ext>
                </a:extLst>
              </p:cNvPr>
              <p:cNvPicPr>
                <a:picLocks noChangeAspect="1"/>
              </p:cNvPicPr>
              <p:nvPr/>
            </p:nvPicPr>
            <p:blipFill>
              <a:blip r:embed="rId8"/>
              <a:stretch>
                <a:fillRect/>
              </a:stretch>
            </p:blipFill>
            <p:spPr>
              <a:xfrm>
                <a:off x="6373104" y="6247347"/>
                <a:ext cx="1962150" cy="323850"/>
              </a:xfrm>
              <a:prstGeom prst="rect">
                <a:avLst/>
              </a:prstGeom>
            </p:spPr>
          </p:pic>
        </p:grpSp>
      </p:grpSp>
      <p:pic>
        <p:nvPicPr>
          <p:cNvPr id="19" name="Image 18">
            <a:extLst>
              <a:ext uri="{FF2B5EF4-FFF2-40B4-BE49-F238E27FC236}">
                <a16:creationId xmlns:a16="http://schemas.microsoft.com/office/drawing/2014/main" id="{1985532E-AB82-7CED-F4B1-45F47B207E23}"/>
              </a:ext>
            </a:extLst>
          </p:cNvPr>
          <p:cNvPicPr>
            <a:picLocks noChangeAspect="1"/>
          </p:cNvPicPr>
          <p:nvPr/>
        </p:nvPicPr>
        <p:blipFill>
          <a:blip r:embed="rId9"/>
          <a:stretch>
            <a:fillRect/>
          </a:stretch>
        </p:blipFill>
        <p:spPr>
          <a:xfrm>
            <a:off x="4252426" y="5625045"/>
            <a:ext cx="1552575" cy="304800"/>
          </a:xfrm>
          <a:prstGeom prst="rect">
            <a:avLst/>
          </a:prstGeom>
        </p:spPr>
      </p:pic>
      <p:sp>
        <p:nvSpPr>
          <p:cNvPr id="20" name="Flèche : droite 19">
            <a:extLst>
              <a:ext uri="{FF2B5EF4-FFF2-40B4-BE49-F238E27FC236}">
                <a16:creationId xmlns:a16="http://schemas.microsoft.com/office/drawing/2014/main" id="{235B61B0-8E21-A70F-7BFF-504B8E842228}"/>
              </a:ext>
            </a:extLst>
          </p:cNvPr>
          <p:cNvSpPr/>
          <p:nvPr/>
        </p:nvSpPr>
        <p:spPr>
          <a:xfrm>
            <a:off x="3492176" y="5622767"/>
            <a:ext cx="502477" cy="321621"/>
          </a:xfrm>
          <a:prstGeom prst="rightArrow">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6424627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F399F18C-A86F-9BAC-DA53-43D57A1E96FE}"/>
              </a:ext>
            </a:extLst>
          </p:cNvPr>
          <p:cNvSpPr>
            <a:spLocks noGrp="1"/>
          </p:cNvSpPr>
          <p:nvPr>
            <p:ph idx="1"/>
          </p:nvPr>
        </p:nvSpPr>
        <p:spPr>
          <a:xfrm>
            <a:off x="913795" y="1688123"/>
            <a:ext cx="10353762" cy="4103077"/>
          </a:xfrm>
        </p:spPr>
        <p:txBody>
          <a:bodyPr>
            <a:normAutofit/>
          </a:bodyPr>
          <a:lstStyle/>
          <a:p>
            <a:pPr marL="0" indent="0">
              <a:buNone/>
            </a:pPr>
            <a:r>
              <a:rPr lang="fr-SN" dirty="0"/>
              <a:t> ……………………………………………………………………………………………………</a:t>
            </a:r>
          </a:p>
          <a:p>
            <a:pPr marL="0" indent="0" algn="ctr" fontAlgn="base">
              <a:buNone/>
            </a:pPr>
            <a:r>
              <a:rPr lang="fr-FR" sz="4100" b="1" i="0" dirty="0">
                <a:solidFill>
                  <a:srgbClr val="00B0F0"/>
                </a:solidFill>
                <a:effectLst/>
                <a:latin typeface="+mj-lt"/>
              </a:rPr>
              <a:t>CONCLUSION</a:t>
            </a:r>
          </a:p>
          <a:p>
            <a:pPr fontAlgn="base"/>
            <a:r>
              <a:rPr lang="fr-FR" sz="2400" b="0" i="0" dirty="0">
                <a:effectLst/>
                <a:latin typeface="+mj-lt"/>
              </a:rPr>
              <a:t>K-NN stocke tout le jeu de données pour effectuer une prédiction,</a:t>
            </a:r>
          </a:p>
          <a:p>
            <a:pPr algn="l" fontAlgn="base">
              <a:buFont typeface="Arial" panose="020B0604020202020204" pitchFamily="34" charset="0"/>
              <a:buChar char="•"/>
            </a:pPr>
            <a:r>
              <a:rPr lang="fr-FR" sz="2400" b="0" i="0" dirty="0">
                <a:effectLst/>
                <a:latin typeface="+mj-lt"/>
              </a:rPr>
              <a:t>K-NN ne calcule aucun modèle prédictif et il rentre dans le cadre du </a:t>
            </a:r>
            <a:r>
              <a:rPr lang="fr-FR" sz="2400" b="0" i="1" dirty="0" err="1">
                <a:effectLst/>
                <a:latin typeface="+mj-lt"/>
              </a:rPr>
              <a:t>Lazy</a:t>
            </a:r>
            <a:r>
              <a:rPr lang="fr-FR" sz="2400" b="0" i="1" dirty="0">
                <a:effectLst/>
                <a:latin typeface="+mj-lt"/>
              </a:rPr>
              <a:t> Learning</a:t>
            </a:r>
            <a:r>
              <a:rPr lang="fr-FR" sz="2400" b="0" i="0" dirty="0">
                <a:effectLst/>
                <a:latin typeface="+mj-lt"/>
              </a:rPr>
              <a:t>,</a:t>
            </a:r>
          </a:p>
          <a:p>
            <a:pPr algn="l" fontAlgn="base">
              <a:buFont typeface="Arial" panose="020B0604020202020204" pitchFamily="34" charset="0"/>
              <a:buChar char="•"/>
            </a:pPr>
            <a:r>
              <a:rPr lang="fr-FR" sz="2400" b="0" i="0" dirty="0">
                <a:effectLst/>
                <a:latin typeface="+mj-lt"/>
              </a:rPr>
              <a:t>K-NN effectue des prédictions juste à temps (à la volée) en calculant la similarité entre un observation en entrée et les différentes observations du jeu de données.</a:t>
            </a:r>
          </a:p>
          <a:p>
            <a:pPr marL="0" indent="0">
              <a:buNone/>
            </a:pPr>
            <a:endParaRPr lang="fr-SN" sz="2400" dirty="0">
              <a:latin typeface="+mj-lt"/>
            </a:endParaRPr>
          </a:p>
          <a:p>
            <a:pPr marL="0" indent="0">
              <a:buNone/>
            </a:pPr>
            <a:endParaRPr lang="fr-SN" dirty="0"/>
          </a:p>
        </p:txBody>
      </p:sp>
      <p:sp>
        <p:nvSpPr>
          <p:cNvPr id="6" name="Ellipse 5">
            <a:extLst>
              <a:ext uri="{FF2B5EF4-FFF2-40B4-BE49-F238E27FC236}">
                <a16:creationId xmlns:a16="http://schemas.microsoft.com/office/drawing/2014/main" id="{0A5043FB-EB77-594C-B24F-298059FB7F7B}"/>
              </a:ext>
            </a:extLst>
          </p:cNvPr>
          <p:cNvSpPr/>
          <p:nvPr/>
        </p:nvSpPr>
        <p:spPr>
          <a:xfrm>
            <a:off x="10706469" y="6249880"/>
            <a:ext cx="683581" cy="48737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12</a:t>
            </a:r>
          </a:p>
        </p:txBody>
      </p:sp>
    </p:spTree>
    <p:extLst>
      <p:ext uri="{BB962C8B-B14F-4D97-AF65-F5344CB8AC3E}">
        <p14:creationId xmlns:p14="http://schemas.microsoft.com/office/powerpoint/2010/main" val="41703890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292A647-253B-5670-746F-93209FEA99C4}"/>
              </a:ext>
            </a:extLst>
          </p:cNvPr>
          <p:cNvSpPr/>
          <p:nvPr/>
        </p:nvSpPr>
        <p:spPr>
          <a:xfrm>
            <a:off x="0" y="1630636"/>
            <a:ext cx="12192000" cy="2800767"/>
          </a:xfrm>
          <a:prstGeom prst="rect">
            <a:avLst/>
          </a:prstGeom>
          <a:noFill/>
        </p:spPr>
        <p:txBody>
          <a:bodyPr wrap="square" lIns="91440" tIns="45720" rIns="91440" bIns="45720">
            <a:spAutoFit/>
          </a:bodyPr>
          <a:lstStyle/>
          <a:p>
            <a:pPr algn="ctr"/>
            <a:r>
              <a:rPr lang="fr-FR" sz="8800" dirty="0">
                <a:solidFill>
                  <a:schemeClr val="accent1"/>
                </a:solidFill>
              </a:rPr>
              <a:t>THANKS FOR YOUR ATTENTION</a:t>
            </a:r>
            <a:endParaRPr lang="fr-FR" sz="8800" b="0" cap="none" spc="0" dirty="0">
              <a:ln w="0"/>
              <a:solidFill>
                <a:schemeClr val="accent1"/>
              </a:solidFill>
              <a:effectLst>
                <a:reflection blurRad="6350" stA="53000" endA="300" endPos="35500" dir="5400000" sy="-90000" algn="bl" rotWithShape="0"/>
              </a:effectLst>
            </a:endParaRPr>
          </a:p>
        </p:txBody>
      </p:sp>
    </p:spTree>
    <p:extLst>
      <p:ext uri="{BB962C8B-B14F-4D97-AF65-F5344CB8AC3E}">
        <p14:creationId xmlns:p14="http://schemas.microsoft.com/office/powerpoint/2010/main" val="4132793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0" descr="Digital World - Digital Something | OpenSea">
            <a:extLst>
              <a:ext uri="{FF2B5EF4-FFF2-40B4-BE49-F238E27FC236}">
                <a16:creationId xmlns:a16="http://schemas.microsoft.com/office/drawing/2014/main" id="{34340E70-CC81-8102-DCFB-A7D7E4C346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651519"/>
            <a:ext cx="12192000" cy="5206481"/>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5E8F430B-0B33-4226-DF49-43778F78191D}"/>
              </a:ext>
            </a:extLst>
          </p:cNvPr>
          <p:cNvSpPr/>
          <p:nvPr/>
        </p:nvSpPr>
        <p:spPr>
          <a:xfrm>
            <a:off x="4626872" y="411718"/>
            <a:ext cx="3433953" cy="923330"/>
          </a:xfrm>
          <a:prstGeom prst="rect">
            <a:avLst/>
          </a:prstGeom>
          <a:noFill/>
        </p:spPr>
        <p:txBody>
          <a:bodyPr wrap="none" lIns="91440" tIns="45720" rIns="91440" bIns="45720">
            <a:spAutoFit/>
          </a:bodyPr>
          <a:lstStyle/>
          <a:p>
            <a:pPr algn="ctr"/>
            <a:r>
              <a:rPr lang="fr-FR"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SOMMAIRE</a:t>
            </a:r>
          </a:p>
        </p:txBody>
      </p:sp>
      <p:graphicFrame>
        <p:nvGraphicFramePr>
          <p:cNvPr id="7" name="Diagramme 6">
            <a:extLst>
              <a:ext uri="{FF2B5EF4-FFF2-40B4-BE49-F238E27FC236}">
                <a16:creationId xmlns:a16="http://schemas.microsoft.com/office/drawing/2014/main" id="{416FD020-ED47-9E2B-26C8-0BC126A9DE07}"/>
              </a:ext>
            </a:extLst>
          </p:cNvPr>
          <p:cNvGraphicFramePr/>
          <p:nvPr>
            <p:extLst>
              <p:ext uri="{D42A27DB-BD31-4B8C-83A1-F6EECF244321}">
                <p14:modId xmlns:p14="http://schemas.microsoft.com/office/powerpoint/2010/main" val="4193447345"/>
              </p:ext>
            </p:extLst>
          </p:nvPr>
        </p:nvGraphicFramePr>
        <p:xfrm>
          <a:off x="2032000" y="1882066"/>
          <a:ext cx="8128000" cy="49759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 name="Picture 2" descr="Nouveau réseau coréen">
            <a:extLst>
              <a:ext uri="{FF2B5EF4-FFF2-40B4-BE49-F238E27FC236}">
                <a16:creationId xmlns:a16="http://schemas.microsoft.com/office/drawing/2014/main" id="{A54E13AD-C26B-D831-D1B9-66728695DCC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360240" y="399497"/>
            <a:ext cx="1663083" cy="6190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7256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grpId="0" nodeType="withEffect">
                                  <p:stCondLst>
                                    <p:cond delay="0"/>
                                  </p:stCondLst>
                                  <p:childTnLst>
                                    <p:animRot by="120000">
                                      <p:cBhvr>
                                        <p:cTn id="6" dur="500" fill="hold">
                                          <p:stCondLst>
                                            <p:cond delay="0"/>
                                          </p:stCondLst>
                                        </p:cTn>
                                        <p:tgtEl>
                                          <p:spTgt spid="5"/>
                                        </p:tgtEl>
                                        <p:attrNameLst>
                                          <p:attrName>r</p:attrName>
                                        </p:attrNameLst>
                                      </p:cBhvr>
                                    </p:animRot>
                                    <p:animRot by="-240000">
                                      <p:cBhvr>
                                        <p:cTn id="7" dur="1000" fill="hold">
                                          <p:stCondLst>
                                            <p:cond delay="1000"/>
                                          </p:stCondLst>
                                        </p:cTn>
                                        <p:tgtEl>
                                          <p:spTgt spid="5"/>
                                        </p:tgtEl>
                                        <p:attrNameLst>
                                          <p:attrName>r</p:attrName>
                                        </p:attrNameLst>
                                      </p:cBhvr>
                                    </p:animRot>
                                    <p:animRot by="240000">
                                      <p:cBhvr>
                                        <p:cTn id="8" dur="1000" fill="hold">
                                          <p:stCondLst>
                                            <p:cond delay="2000"/>
                                          </p:stCondLst>
                                        </p:cTn>
                                        <p:tgtEl>
                                          <p:spTgt spid="5"/>
                                        </p:tgtEl>
                                        <p:attrNameLst>
                                          <p:attrName>r</p:attrName>
                                        </p:attrNameLst>
                                      </p:cBhvr>
                                    </p:animRot>
                                    <p:animRot by="-240000">
                                      <p:cBhvr>
                                        <p:cTn id="9" dur="1000" fill="hold">
                                          <p:stCondLst>
                                            <p:cond delay="3000"/>
                                          </p:stCondLst>
                                        </p:cTn>
                                        <p:tgtEl>
                                          <p:spTgt spid="5"/>
                                        </p:tgtEl>
                                        <p:attrNameLst>
                                          <p:attrName>r</p:attrName>
                                        </p:attrNameLst>
                                      </p:cBhvr>
                                    </p:animRot>
                                    <p:animRot by="120000">
                                      <p:cBhvr>
                                        <p:cTn id="10" dur="1000" fill="hold">
                                          <p:stCondLst>
                                            <p:cond delay="4000"/>
                                          </p:stCondLst>
                                        </p:cTn>
                                        <p:tgtEl>
                                          <p:spTgt spid="5"/>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1000"/>
                                        <p:tgtEl>
                                          <p:spTgt spid="7"/>
                                        </p:tgtEl>
                                      </p:cBhvr>
                                    </p:animEffect>
                                    <p:anim calcmode="lin" valueType="num">
                                      <p:cBhvr>
                                        <p:cTn id="16" dur="1000" fill="hold"/>
                                        <p:tgtEl>
                                          <p:spTgt spid="7"/>
                                        </p:tgtEl>
                                        <p:attrNameLst>
                                          <p:attrName>ppt_x</p:attrName>
                                        </p:attrNameLst>
                                      </p:cBhvr>
                                      <p:tavLst>
                                        <p:tav tm="0">
                                          <p:val>
                                            <p:strVal val="#ppt_x"/>
                                          </p:val>
                                        </p:tav>
                                        <p:tav tm="100000">
                                          <p:val>
                                            <p:strVal val="#ppt_x"/>
                                          </p:val>
                                        </p:tav>
                                      </p:tavLst>
                                    </p:anim>
                                    <p:anim calcmode="lin" valueType="num">
                                      <p:cBhvr>
                                        <p:cTn id="17"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Graphic spid="7" grpId="0">
        <p:bldAsOne/>
      </p:bldGraphic>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08765CA-02AA-1F4A-FB8F-B986829F65CE}"/>
              </a:ext>
            </a:extLst>
          </p:cNvPr>
          <p:cNvSpPr>
            <a:spLocks noGrp="1"/>
          </p:cNvSpPr>
          <p:nvPr>
            <p:ph type="title"/>
          </p:nvPr>
        </p:nvSpPr>
        <p:spPr>
          <a:xfrm>
            <a:off x="4139217" y="1077156"/>
            <a:ext cx="4933762" cy="1103791"/>
          </a:xfrm>
        </p:spPr>
        <p:txBody>
          <a:bodyPr>
            <a:normAutofit/>
          </a:bodyPr>
          <a:lstStyle/>
          <a:p>
            <a:r>
              <a:rPr lang="fr-SN" sz="5400" b="1" dirty="0">
                <a:solidFill>
                  <a:srgbClr val="00B0F0"/>
                </a:solidFill>
              </a:rPr>
              <a:t>INTRODUCTION</a:t>
            </a:r>
          </a:p>
        </p:txBody>
      </p:sp>
      <p:sp>
        <p:nvSpPr>
          <p:cNvPr id="3" name="Espace réservé du contenu 2">
            <a:extLst>
              <a:ext uri="{FF2B5EF4-FFF2-40B4-BE49-F238E27FC236}">
                <a16:creationId xmlns:a16="http://schemas.microsoft.com/office/drawing/2014/main" id="{0AE5F0CA-239A-FD2E-D7B5-A07FA1DC1DEF}"/>
              </a:ext>
            </a:extLst>
          </p:cNvPr>
          <p:cNvSpPr>
            <a:spLocks noGrp="1"/>
          </p:cNvSpPr>
          <p:nvPr>
            <p:ph idx="1"/>
          </p:nvPr>
        </p:nvSpPr>
        <p:spPr>
          <a:xfrm>
            <a:off x="200857" y="2423604"/>
            <a:ext cx="11506199" cy="2805344"/>
          </a:xfrm>
        </p:spPr>
        <p:txBody>
          <a:bodyPr>
            <a:normAutofit/>
          </a:bodyPr>
          <a:lstStyle/>
          <a:p>
            <a:pPr marL="0" indent="0" algn="just">
              <a:buNone/>
            </a:pPr>
            <a:r>
              <a:rPr lang="fr-FR" sz="2800" b="0" i="0" dirty="0">
                <a:effectLst/>
                <a:latin typeface="+mj-lt"/>
              </a:rPr>
              <a:t>En apprentissage supervisé, un algorithme reçoit un ensemble de données qui est étiqueté avec des valeurs de sorties correspondantes sur lequel il va pouvoir s’entraîner et définir un modèle de prédiction. Cet algorithme pourra par la suite être utilisé sur de nouvelles données afin de prédire leurs valeurs de sorties correspondantes, d’où le K-NN l’un parmi ces algorithme.</a:t>
            </a:r>
            <a:endParaRPr lang="fr-SN" sz="2800" dirty="0">
              <a:latin typeface="+mj-lt"/>
            </a:endParaRPr>
          </a:p>
        </p:txBody>
      </p:sp>
      <p:sp>
        <p:nvSpPr>
          <p:cNvPr id="4" name="Ellipse 3">
            <a:extLst>
              <a:ext uri="{FF2B5EF4-FFF2-40B4-BE49-F238E27FC236}">
                <a16:creationId xmlns:a16="http://schemas.microsoft.com/office/drawing/2014/main" id="{51B4AD17-33AD-BF7D-7FE4-39461AF98386}"/>
              </a:ext>
            </a:extLst>
          </p:cNvPr>
          <p:cNvSpPr/>
          <p:nvPr/>
        </p:nvSpPr>
        <p:spPr>
          <a:xfrm>
            <a:off x="10706469" y="6249880"/>
            <a:ext cx="683581" cy="48737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1</a:t>
            </a:r>
          </a:p>
        </p:txBody>
      </p:sp>
    </p:spTree>
    <p:extLst>
      <p:ext uri="{BB962C8B-B14F-4D97-AF65-F5344CB8AC3E}">
        <p14:creationId xmlns:p14="http://schemas.microsoft.com/office/powerpoint/2010/main" val="5143490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88DC3EA-4FBC-216A-82AA-B0B050149BEB}"/>
              </a:ext>
            </a:extLst>
          </p:cNvPr>
          <p:cNvSpPr>
            <a:spLocks noGrp="1"/>
          </p:cNvSpPr>
          <p:nvPr>
            <p:ph type="title"/>
          </p:nvPr>
        </p:nvSpPr>
        <p:spPr>
          <a:xfrm>
            <a:off x="2849733" y="1111188"/>
            <a:ext cx="6019059" cy="1137985"/>
          </a:xfrm>
        </p:spPr>
        <p:txBody>
          <a:bodyPr>
            <a:normAutofit/>
          </a:bodyPr>
          <a:lstStyle/>
          <a:p>
            <a:r>
              <a:rPr lang="fr-SN" sz="5400" b="1" dirty="0">
                <a:solidFill>
                  <a:srgbClr val="00B0F0"/>
                </a:solidFill>
              </a:rPr>
              <a:t>Définition du K-NN</a:t>
            </a:r>
          </a:p>
        </p:txBody>
      </p:sp>
      <p:sp>
        <p:nvSpPr>
          <p:cNvPr id="3" name="Espace réservé du contenu 2">
            <a:extLst>
              <a:ext uri="{FF2B5EF4-FFF2-40B4-BE49-F238E27FC236}">
                <a16:creationId xmlns:a16="http://schemas.microsoft.com/office/drawing/2014/main" id="{B39BE312-FEAD-751F-5C2B-BFF5F1C42A82}"/>
              </a:ext>
            </a:extLst>
          </p:cNvPr>
          <p:cNvSpPr>
            <a:spLocks noGrp="1"/>
          </p:cNvSpPr>
          <p:nvPr>
            <p:ph idx="1"/>
          </p:nvPr>
        </p:nvSpPr>
        <p:spPr>
          <a:xfrm>
            <a:off x="319596" y="2652781"/>
            <a:ext cx="11381173" cy="2284521"/>
          </a:xfrm>
        </p:spPr>
        <p:txBody>
          <a:bodyPr>
            <a:normAutofit/>
          </a:bodyPr>
          <a:lstStyle/>
          <a:p>
            <a:pPr marL="0" indent="0" algn="just">
              <a:buNone/>
            </a:pPr>
            <a:r>
              <a:rPr lang="fr-SN" sz="2800" dirty="0">
                <a:latin typeface="+mj-lt"/>
              </a:rPr>
              <a:t> </a:t>
            </a:r>
            <a:r>
              <a:rPr lang="fr-FR" sz="2800" i="0" dirty="0">
                <a:effectLst/>
                <a:latin typeface="+mj-lt"/>
              </a:rPr>
              <a:t>L’algorithme des K plus proches voisins ou </a:t>
            </a:r>
            <a:r>
              <a:rPr lang="fr-FR" sz="2800" b="1" i="0" dirty="0">
                <a:solidFill>
                  <a:schemeClr val="tx2">
                    <a:lumMod val="75000"/>
                  </a:schemeClr>
                </a:solidFill>
                <a:effectLst/>
                <a:latin typeface="+mj-lt"/>
              </a:rPr>
              <a:t>K-nearest neighbors</a:t>
            </a:r>
            <a:r>
              <a:rPr lang="fr-FR" sz="2800" b="1" i="0" dirty="0">
                <a:effectLst/>
                <a:latin typeface="+mj-lt"/>
              </a:rPr>
              <a:t> </a:t>
            </a:r>
            <a:r>
              <a:rPr lang="fr-FR" sz="2800" i="0" dirty="0">
                <a:effectLst/>
                <a:latin typeface="+mj-lt"/>
              </a:rPr>
              <a:t>(</a:t>
            </a:r>
            <a:r>
              <a:rPr lang="fr-FR" sz="2800" dirty="0">
                <a:effectLst/>
                <a:latin typeface="+mj-lt"/>
              </a:rPr>
              <a:t>K-</a:t>
            </a:r>
            <a:r>
              <a:rPr lang="fr-FR" sz="2800" i="0" dirty="0">
                <a:effectLst/>
                <a:latin typeface="+mj-lt"/>
              </a:rPr>
              <a:t>NN) est un algorithme de Machine Learning qui appartient à la classe des algorithmes d’apprentissage supervisé simple et facile à mettre en œuvre qui peut être utilisé pour résoudre les problèmes de classification et de régression.</a:t>
            </a:r>
          </a:p>
        </p:txBody>
      </p:sp>
      <p:sp>
        <p:nvSpPr>
          <p:cNvPr id="4" name="Ellipse 3">
            <a:extLst>
              <a:ext uri="{FF2B5EF4-FFF2-40B4-BE49-F238E27FC236}">
                <a16:creationId xmlns:a16="http://schemas.microsoft.com/office/drawing/2014/main" id="{1C21EB5A-C5B0-522B-51E0-4C7A6C83C80F}"/>
              </a:ext>
            </a:extLst>
          </p:cNvPr>
          <p:cNvSpPr/>
          <p:nvPr/>
        </p:nvSpPr>
        <p:spPr>
          <a:xfrm>
            <a:off x="10706469" y="6249880"/>
            <a:ext cx="683581" cy="48737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2</a:t>
            </a:r>
          </a:p>
        </p:txBody>
      </p:sp>
    </p:spTree>
    <p:extLst>
      <p:ext uri="{BB962C8B-B14F-4D97-AF65-F5344CB8AC3E}">
        <p14:creationId xmlns:p14="http://schemas.microsoft.com/office/powerpoint/2010/main" val="21112152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BFE6118-FF95-0DEF-9774-DB01A23EAEAC}"/>
              </a:ext>
            </a:extLst>
          </p:cNvPr>
          <p:cNvSpPr>
            <a:spLocks noGrp="1"/>
          </p:cNvSpPr>
          <p:nvPr>
            <p:ph idx="1"/>
          </p:nvPr>
        </p:nvSpPr>
        <p:spPr>
          <a:xfrm>
            <a:off x="145002" y="2008079"/>
            <a:ext cx="6771441" cy="3649133"/>
          </a:xfrm>
        </p:spPr>
        <p:txBody>
          <a:bodyPr>
            <a:normAutofit/>
          </a:bodyPr>
          <a:lstStyle/>
          <a:p>
            <a:pPr marL="0" indent="0" algn="just">
              <a:buNone/>
            </a:pPr>
            <a:r>
              <a:rPr lang="fr-SN" sz="2400" dirty="0">
                <a:latin typeface="+mj-lt"/>
              </a:rPr>
              <a:t> </a:t>
            </a:r>
            <a:r>
              <a:rPr lang="fr-FR" sz="2400" b="0" i="0" dirty="0">
                <a:effectLst/>
                <a:latin typeface="+mj-lt"/>
              </a:rPr>
              <a:t>Son fonctionnement peut être assimilé à l’analogie suivante :</a:t>
            </a:r>
          </a:p>
          <a:p>
            <a:pPr marL="0" indent="0" algn="just">
              <a:buNone/>
            </a:pPr>
            <a:r>
              <a:rPr lang="fr-FR" sz="2400" b="0" i="1" dirty="0">
                <a:effectLst/>
                <a:latin typeface="+mj-lt"/>
              </a:rPr>
              <a:t>“dis moi qui sont tes voisins, je te dirais qui tu es…”</a:t>
            </a:r>
            <a:r>
              <a:rPr lang="fr-FR" sz="2400" b="0" i="0" dirty="0">
                <a:effectLst/>
                <a:latin typeface="+mj-lt"/>
              </a:rPr>
              <a:t>.</a:t>
            </a:r>
          </a:p>
          <a:p>
            <a:pPr marL="0" indent="0" algn="just">
              <a:buNone/>
            </a:pPr>
            <a:r>
              <a:rPr lang="fr-FR" sz="2400" b="0" i="0" dirty="0">
                <a:effectLst/>
                <a:latin typeface="+mj-lt"/>
              </a:rPr>
              <a:t>L’algorithme KNN à la phase d’entraînement stocke simplement le jeu de données et lorsqu’il obtient de nouvelles données, il classe ces données dans une catégorie très similaire aux nouvelles données.</a:t>
            </a:r>
          </a:p>
          <a:p>
            <a:pPr marL="0" indent="0" algn="just">
              <a:buNone/>
            </a:pPr>
            <a:endParaRPr lang="fr-SN" sz="2400" dirty="0">
              <a:latin typeface="+mj-lt"/>
            </a:endParaRPr>
          </a:p>
        </p:txBody>
      </p:sp>
      <p:sp>
        <p:nvSpPr>
          <p:cNvPr id="4" name="Titre 1">
            <a:extLst>
              <a:ext uri="{FF2B5EF4-FFF2-40B4-BE49-F238E27FC236}">
                <a16:creationId xmlns:a16="http://schemas.microsoft.com/office/drawing/2014/main" id="{4D5A5C7E-0D7D-7343-9158-D644D44A0C2C}"/>
              </a:ext>
            </a:extLst>
          </p:cNvPr>
          <p:cNvSpPr txBox="1">
            <a:spLocks/>
          </p:cNvSpPr>
          <p:nvPr/>
        </p:nvSpPr>
        <p:spPr>
          <a:xfrm>
            <a:off x="2725446" y="365464"/>
            <a:ext cx="7457242" cy="1137985"/>
          </a:xfrm>
          <a:prstGeom prst="rect">
            <a:avLst/>
          </a:prstGeom>
          <a:effectLst/>
        </p:spPr>
        <p:txBody>
          <a:bodyPr vert="horz" lIns="91440" tIns="45720" rIns="91440" bIns="45720" rtlCol="0" anchor="ctr">
            <a:normAutofit fontScale="77500" lnSpcReduction="20000"/>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SN" sz="5400" b="1" dirty="0">
                <a:solidFill>
                  <a:srgbClr val="00B0F0"/>
                </a:solidFill>
              </a:rPr>
              <a:t>PRINCIPE DE FONCTIONNEMENT</a:t>
            </a:r>
          </a:p>
        </p:txBody>
      </p:sp>
      <p:pic>
        <p:nvPicPr>
          <p:cNvPr id="4098" name="Picture 2" descr="Different person in a crowd of others Stock Photo by ©6kor3dos 70446279">
            <a:extLst>
              <a:ext uri="{FF2B5EF4-FFF2-40B4-BE49-F238E27FC236}">
                <a16:creationId xmlns:a16="http://schemas.microsoft.com/office/drawing/2014/main" id="{F2C8733C-9431-B95C-EAD6-4CCB1632A2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39200" y="2329031"/>
            <a:ext cx="3207798" cy="2776410"/>
          </a:xfrm>
          <a:prstGeom prst="rect">
            <a:avLst/>
          </a:prstGeom>
          <a:noFill/>
          <a:extLst>
            <a:ext uri="{909E8E84-426E-40DD-AFC4-6F175D3DCCD1}">
              <a14:hiddenFill xmlns:a14="http://schemas.microsoft.com/office/drawing/2010/main">
                <a:solidFill>
                  <a:srgbClr val="FFFFFF"/>
                </a:solidFill>
              </a14:hiddenFill>
            </a:ext>
          </a:extLst>
        </p:spPr>
      </p:pic>
      <p:sp>
        <p:nvSpPr>
          <p:cNvPr id="8" name="Ellipse 7">
            <a:extLst>
              <a:ext uri="{FF2B5EF4-FFF2-40B4-BE49-F238E27FC236}">
                <a16:creationId xmlns:a16="http://schemas.microsoft.com/office/drawing/2014/main" id="{A9931170-34EC-68E3-23BD-659E927613EA}"/>
              </a:ext>
            </a:extLst>
          </p:cNvPr>
          <p:cNvSpPr/>
          <p:nvPr/>
        </p:nvSpPr>
        <p:spPr>
          <a:xfrm>
            <a:off x="10706469" y="6249880"/>
            <a:ext cx="683581" cy="48737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3</a:t>
            </a:r>
          </a:p>
        </p:txBody>
      </p:sp>
    </p:spTree>
    <p:extLst>
      <p:ext uri="{BB962C8B-B14F-4D97-AF65-F5344CB8AC3E}">
        <p14:creationId xmlns:p14="http://schemas.microsoft.com/office/powerpoint/2010/main" val="7715507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44A75BDB-0B29-DAE4-175A-4800EF8ECA73}"/>
              </a:ext>
            </a:extLst>
          </p:cNvPr>
          <p:cNvSpPr>
            <a:spLocks noGrp="1"/>
          </p:cNvSpPr>
          <p:nvPr>
            <p:ph idx="1"/>
          </p:nvPr>
        </p:nvSpPr>
        <p:spPr>
          <a:xfrm>
            <a:off x="1286335" y="1297110"/>
            <a:ext cx="9619330" cy="1754326"/>
          </a:xfrm>
        </p:spPr>
        <p:txBody>
          <a:bodyPr>
            <a:normAutofit lnSpcReduction="10000"/>
          </a:bodyPr>
          <a:lstStyle/>
          <a:p>
            <a:pPr marL="0" indent="0" algn="just">
              <a:buNone/>
            </a:pPr>
            <a:r>
              <a:rPr lang="fr-SN" sz="2000" dirty="0">
                <a:latin typeface="+mj-lt"/>
              </a:rPr>
              <a:t> </a:t>
            </a:r>
            <a:r>
              <a:rPr kumimoji="0" lang="fr-FR" altLang="fr-FR" sz="2000" i="0" u="none" strike="noStrike" cap="none" normalizeH="0" baseline="0" dirty="0">
                <a:ln>
                  <a:noFill/>
                </a:ln>
                <a:effectLst/>
                <a:latin typeface="+mj-lt"/>
              </a:rPr>
              <a:t>Pour effectuer une prédiction, l’algorithme K-NN va se baser sur le jeu de données en entier.   En effet, pour une observation, qui ne fait pas parti du jeu de données, qu’on souhaite prédire, l’algorithme va chercher les K instances du jeu de données les plus proches </a:t>
            </a:r>
            <a:r>
              <a:rPr lang="fr-FR" altLang="fr-FR" sz="2000" dirty="0">
                <a:latin typeface="+mj-lt"/>
              </a:rPr>
              <a:t>de</a:t>
            </a:r>
            <a:r>
              <a:rPr kumimoji="0" lang="fr-FR" altLang="fr-FR" sz="2000" i="0" u="none" strike="noStrike" cap="none" normalizeH="0" baseline="0" dirty="0">
                <a:ln>
                  <a:noFill/>
                </a:ln>
                <a:effectLst/>
                <a:latin typeface="+mj-lt"/>
              </a:rPr>
              <a:t> notre observation. Ensuite pour ces voisins, l’algorithme se basera sur leurs variables de sortie </a:t>
            </a:r>
            <a:r>
              <a:rPr kumimoji="0" lang="fr-FR" altLang="fr-FR" sz="2000" i="1" u="none" strike="noStrike" cap="none" normalizeH="0" baseline="0" dirty="0">
                <a:ln>
                  <a:noFill/>
                </a:ln>
                <a:effectLst/>
                <a:latin typeface="+mj-lt"/>
              </a:rPr>
              <a:t>(output variable) pour calculer la valeur de la variable de l’observation qu’on souhaite prédire. </a:t>
            </a:r>
            <a:endParaRPr lang="fr-FR" altLang="fr-FR" sz="2000" dirty="0">
              <a:effectLst/>
              <a:latin typeface="+mj-lt"/>
            </a:endParaRPr>
          </a:p>
        </p:txBody>
      </p:sp>
      <p:sp>
        <p:nvSpPr>
          <p:cNvPr id="45" name="AutoShape 42" descr="K">
            <a:extLst>
              <a:ext uri="{FF2B5EF4-FFF2-40B4-BE49-F238E27FC236}">
                <a16:creationId xmlns:a16="http://schemas.microsoft.com/office/drawing/2014/main" id="{C2736748-9D13-1A92-9991-13C6FF064062}"/>
              </a:ext>
            </a:extLst>
          </p:cNvPr>
          <p:cNvSpPr>
            <a:spLocks noChangeAspect="1" noChangeArrowheads="1"/>
          </p:cNvSpPr>
          <p:nvPr/>
        </p:nvSpPr>
        <p:spPr bwMode="auto">
          <a:xfrm>
            <a:off x="17445038" y="-84138"/>
            <a:ext cx="174222" cy="13066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SN"/>
          </a:p>
        </p:txBody>
      </p:sp>
      <p:sp>
        <p:nvSpPr>
          <p:cNvPr id="46" name="AutoShape 43" descr="y">
            <a:extLst>
              <a:ext uri="{FF2B5EF4-FFF2-40B4-BE49-F238E27FC236}">
                <a16:creationId xmlns:a16="http://schemas.microsoft.com/office/drawing/2014/main" id="{731CE72C-C9F8-E903-0C99-B6BDE2B9D0A8}"/>
              </a:ext>
            </a:extLst>
          </p:cNvPr>
          <p:cNvSpPr>
            <a:spLocks noChangeAspect="1" noChangeArrowheads="1"/>
          </p:cNvSpPr>
          <p:nvPr/>
        </p:nvSpPr>
        <p:spPr bwMode="auto">
          <a:xfrm>
            <a:off x="21959888" y="-84138"/>
            <a:ext cx="98000" cy="13066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SN"/>
          </a:p>
        </p:txBody>
      </p:sp>
      <p:sp>
        <p:nvSpPr>
          <p:cNvPr id="47" name="AutoShape 44" descr="y">
            <a:extLst>
              <a:ext uri="{FF2B5EF4-FFF2-40B4-BE49-F238E27FC236}">
                <a16:creationId xmlns:a16="http://schemas.microsoft.com/office/drawing/2014/main" id="{03680958-3875-795D-E584-AFB9E5FA7CC6}"/>
              </a:ext>
            </a:extLst>
          </p:cNvPr>
          <p:cNvSpPr>
            <a:spLocks noChangeAspect="1" noChangeArrowheads="1"/>
          </p:cNvSpPr>
          <p:nvPr/>
        </p:nvSpPr>
        <p:spPr bwMode="auto">
          <a:xfrm>
            <a:off x="24223663" y="-84138"/>
            <a:ext cx="98000" cy="13066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SN"/>
          </a:p>
        </p:txBody>
      </p:sp>
      <p:sp>
        <p:nvSpPr>
          <p:cNvPr id="49" name="AutoShape 46" descr="y">
            <a:extLst>
              <a:ext uri="{FF2B5EF4-FFF2-40B4-BE49-F238E27FC236}">
                <a16:creationId xmlns:a16="http://schemas.microsoft.com/office/drawing/2014/main" id="{9A2F1B87-2871-4E71-4885-E3AF04751EB2}"/>
              </a:ext>
            </a:extLst>
          </p:cNvPr>
          <p:cNvSpPr>
            <a:spLocks noChangeAspect="1" noChangeArrowheads="1"/>
          </p:cNvSpPr>
          <p:nvPr/>
        </p:nvSpPr>
        <p:spPr bwMode="auto">
          <a:xfrm>
            <a:off x="4926013" y="-212725"/>
            <a:ext cx="85725" cy="1143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SN"/>
          </a:p>
        </p:txBody>
      </p:sp>
      <p:sp>
        <p:nvSpPr>
          <p:cNvPr id="50" name="AutoShape 47" descr="K">
            <a:extLst>
              <a:ext uri="{FF2B5EF4-FFF2-40B4-BE49-F238E27FC236}">
                <a16:creationId xmlns:a16="http://schemas.microsoft.com/office/drawing/2014/main" id="{413CF3C4-4346-A578-89D9-6C32D68F4083}"/>
              </a:ext>
            </a:extLst>
          </p:cNvPr>
          <p:cNvSpPr>
            <a:spLocks noChangeAspect="1" noChangeArrowheads="1"/>
          </p:cNvSpPr>
          <p:nvPr/>
        </p:nvSpPr>
        <p:spPr bwMode="auto">
          <a:xfrm>
            <a:off x="5370513" y="-212725"/>
            <a:ext cx="152400" cy="1143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SN"/>
          </a:p>
        </p:txBody>
      </p:sp>
      <p:sp>
        <p:nvSpPr>
          <p:cNvPr id="51" name="AutoShape 48" descr="y">
            <a:extLst>
              <a:ext uri="{FF2B5EF4-FFF2-40B4-BE49-F238E27FC236}">
                <a16:creationId xmlns:a16="http://schemas.microsoft.com/office/drawing/2014/main" id="{B044B4F3-DB82-43EB-A159-B8E85DA1869F}"/>
              </a:ext>
            </a:extLst>
          </p:cNvPr>
          <p:cNvSpPr>
            <a:spLocks noChangeAspect="1" noChangeArrowheads="1"/>
          </p:cNvSpPr>
          <p:nvPr/>
        </p:nvSpPr>
        <p:spPr bwMode="auto">
          <a:xfrm>
            <a:off x="3937000" y="-60325"/>
            <a:ext cx="85725" cy="1143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SN"/>
          </a:p>
        </p:txBody>
      </p:sp>
      <p:sp>
        <p:nvSpPr>
          <p:cNvPr id="52" name="AutoShape 49" descr="K">
            <a:extLst>
              <a:ext uri="{FF2B5EF4-FFF2-40B4-BE49-F238E27FC236}">
                <a16:creationId xmlns:a16="http://schemas.microsoft.com/office/drawing/2014/main" id="{6A865F3E-07B9-CAB0-11E7-76A0713AB44D}"/>
              </a:ext>
            </a:extLst>
          </p:cNvPr>
          <p:cNvSpPr>
            <a:spLocks noChangeAspect="1" noChangeArrowheads="1"/>
          </p:cNvSpPr>
          <p:nvPr/>
        </p:nvSpPr>
        <p:spPr bwMode="auto">
          <a:xfrm>
            <a:off x="4381500" y="-60325"/>
            <a:ext cx="152400" cy="1143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SN"/>
          </a:p>
        </p:txBody>
      </p:sp>
      <p:sp>
        <p:nvSpPr>
          <p:cNvPr id="12" name="Titre 1">
            <a:extLst>
              <a:ext uri="{FF2B5EF4-FFF2-40B4-BE49-F238E27FC236}">
                <a16:creationId xmlns:a16="http://schemas.microsoft.com/office/drawing/2014/main" id="{A1DFD0BD-BD5B-D4E5-608E-B30BDFFCA1B9}"/>
              </a:ext>
            </a:extLst>
          </p:cNvPr>
          <p:cNvSpPr txBox="1">
            <a:spLocks/>
          </p:cNvSpPr>
          <p:nvPr/>
        </p:nvSpPr>
        <p:spPr>
          <a:xfrm>
            <a:off x="2237550" y="46530"/>
            <a:ext cx="7936294" cy="1137985"/>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FR" sz="3200" b="1" dirty="0">
                <a:solidFill>
                  <a:srgbClr val="00B0F0"/>
                </a:solidFill>
              </a:rPr>
              <a:t>Comment K-NN effectue une prédiction ?</a:t>
            </a:r>
            <a:r>
              <a:rPr lang="fr-SN" sz="3200" b="1" dirty="0">
                <a:solidFill>
                  <a:srgbClr val="00B0F0"/>
                </a:solidFill>
              </a:rPr>
              <a:t>  </a:t>
            </a:r>
          </a:p>
        </p:txBody>
      </p:sp>
      <p:sp>
        <p:nvSpPr>
          <p:cNvPr id="7" name="ZoneTexte 6">
            <a:extLst>
              <a:ext uri="{FF2B5EF4-FFF2-40B4-BE49-F238E27FC236}">
                <a16:creationId xmlns:a16="http://schemas.microsoft.com/office/drawing/2014/main" id="{2BDB206F-785C-C2A6-366D-CBC4EC9FEF30}"/>
              </a:ext>
            </a:extLst>
          </p:cNvPr>
          <p:cNvSpPr txBox="1"/>
          <p:nvPr/>
        </p:nvSpPr>
        <p:spPr>
          <a:xfrm>
            <a:off x="577976" y="3575292"/>
            <a:ext cx="6108034" cy="2554545"/>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fr-FR" altLang="fr-FR" sz="2000" i="0" u="none" strike="noStrike" cap="none" normalizeH="0" baseline="0" dirty="0">
                <a:ln>
                  <a:noFill/>
                </a:ln>
                <a:effectLst/>
                <a:latin typeface="+mj-lt"/>
              </a:rPr>
              <a:t>Par ailleurs  :</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fr-FR" altLang="fr-FR" sz="2000" i="0" u="none" strike="noStrike" cap="none" normalizeH="0" baseline="0" dirty="0">
              <a:ln>
                <a:noFill/>
              </a:ln>
              <a:effectLst/>
              <a:latin typeface="+mj-lt"/>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fr-FR" altLang="fr-FR" sz="2000" i="0" u="none" strike="noStrike" cap="none" normalizeH="0" baseline="0" dirty="0">
                <a:ln>
                  <a:noFill/>
                </a:ln>
                <a:effectLst/>
                <a:latin typeface="+mj-lt"/>
              </a:rPr>
              <a:t>Si K-NN est utilisé pour la régression, c’est la </a:t>
            </a:r>
            <a:r>
              <a:rPr lang="fr-FR" altLang="fr-FR" sz="2000" dirty="0">
                <a:effectLst/>
                <a:latin typeface="+mj-lt"/>
              </a:rPr>
              <a:t>moyenne (ou médiane) </a:t>
            </a:r>
            <a:r>
              <a:rPr kumimoji="0" lang="fr-FR" altLang="fr-FR" sz="2000" i="0" u="none" strike="noStrike" cap="none" normalizeH="0" baseline="0" dirty="0">
                <a:ln>
                  <a:noFill/>
                </a:ln>
                <a:effectLst/>
                <a:latin typeface="+mj-lt"/>
              </a:rPr>
              <a:t>des variables des plus proches observations qui servira pour la prédiction</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fr-FR" altLang="fr-FR" sz="2000" i="0" u="none" strike="noStrike" cap="none" normalizeH="0" baseline="0" dirty="0">
                <a:ln>
                  <a:noFill/>
                </a:ln>
                <a:effectLst/>
                <a:latin typeface="+mj-lt"/>
              </a:rPr>
              <a:t>Si K-NN est utilisé pour la classification, c’est le </a:t>
            </a:r>
            <a:r>
              <a:rPr lang="fr-FR" altLang="fr-FR" sz="2000" dirty="0">
                <a:effectLst/>
                <a:latin typeface="+mj-lt"/>
              </a:rPr>
              <a:t>mode </a:t>
            </a:r>
            <a:r>
              <a:rPr kumimoji="0" lang="fr-FR" altLang="fr-FR" sz="2000" i="0" u="none" strike="noStrike" cap="none" normalizeH="0" baseline="0" dirty="0">
                <a:ln>
                  <a:noFill/>
                </a:ln>
                <a:effectLst/>
                <a:latin typeface="+mj-lt"/>
              </a:rPr>
              <a:t> des variables des plus proches observations qui servira pour la prédiction</a:t>
            </a:r>
          </a:p>
        </p:txBody>
      </p:sp>
      <p:pic>
        <p:nvPicPr>
          <p:cNvPr id="10" name="Image 9">
            <a:extLst>
              <a:ext uri="{FF2B5EF4-FFF2-40B4-BE49-F238E27FC236}">
                <a16:creationId xmlns:a16="http://schemas.microsoft.com/office/drawing/2014/main" id="{B43FE960-54B6-4E4B-63FD-1FDE7F13C6A2}"/>
              </a:ext>
            </a:extLst>
          </p:cNvPr>
          <p:cNvPicPr>
            <a:picLocks noChangeAspect="1"/>
          </p:cNvPicPr>
          <p:nvPr/>
        </p:nvPicPr>
        <p:blipFill>
          <a:blip r:embed="rId2"/>
          <a:stretch>
            <a:fillRect/>
          </a:stretch>
        </p:blipFill>
        <p:spPr>
          <a:xfrm>
            <a:off x="8057008" y="3754258"/>
            <a:ext cx="3557016" cy="2196611"/>
          </a:xfrm>
          <a:prstGeom prst="rect">
            <a:avLst/>
          </a:prstGeom>
        </p:spPr>
      </p:pic>
      <p:sp>
        <p:nvSpPr>
          <p:cNvPr id="19" name="Ellipse 18">
            <a:extLst>
              <a:ext uri="{FF2B5EF4-FFF2-40B4-BE49-F238E27FC236}">
                <a16:creationId xmlns:a16="http://schemas.microsoft.com/office/drawing/2014/main" id="{6A48DD65-378F-DD4C-3818-ADE12BD3171F}"/>
              </a:ext>
            </a:extLst>
          </p:cNvPr>
          <p:cNvSpPr/>
          <p:nvPr/>
        </p:nvSpPr>
        <p:spPr>
          <a:xfrm>
            <a:off x="10706469" y="6249880"/>
            <a:ext cx="683581" cy="48737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4</a:t>
            </a:r>
          </a:p>
        </p:txBody>
      </p:sp>
    </p:spTree>
    <p:extLst>
      <p:ext uri="{BB962C8B-B14F-4D97-AF65-F5344CB8AC3E}">
        <p14:creationId xmlns:p14="http://schemas.microsoft.com/office/powerpoint/2010/main" val="14649292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DAE429E5-48B1-CF8D-C48B-945F3F878479}"/>
              </a:ext>
            </a:extLst>
          </p:cNvPr>
          <p:cNvSpPr>
            <a:spLocks noGrp="1"/>
          </p:cNvSpPr>
          <p:nvPr>
            <p:ph idx="1"/>
          </p:nvPr>
        </p:nvSpPr>
        <p:spPr>
          <a:xfrm>
            <a:off x="919119" y="648071"/>
            <a:ext cx="10353762" cy="1125478"/>
          </a:xfrm>
        </p:spPr>
        <p:txBody>
          <a:bodyPr>
            <a:normAutofit/>
          </a:bodyPr>
          <a:lstStyle/>
          <a:p>
            <a:pPr marL="0" indent="0" algn="just">
              <a:buNone/>
            </a:pPr>
            <a:r>
              <a:rPr lang="fr-FR" sz="2000" b="1" i="0" dirty="0">
                <a:solidFill>
                  <a:schemeClr val="tx2">
                    <a:lumMod val="75000"/>
                  </a:schemeClr>
                </a:solidFill>
                <a:effectLst/>
                <a:latin typeface="+mj-lt"/>
              </a:rPr>
              <a:t>Exemple: </a:t>
            </a:r>
            <a:r>
              <a:rPr lang="fr-FR" sz="2000" b="0" i="0" dirty="0">
                <a:effectLst/>
                <a:latin typeface="+mj-lt"/>
              </a:rPr>
              <a:t>Supposons qu’il y ait deux catégories, c’est-à-dire la catégorie A et la catégorie B, et que nous ayons un nouveau point de données x1, de sorte que ce point de données se trouvera dans laquelle de ces catégories</a:t>
            </a:r>
            <a:endParaRPr lang="fr-SN" sz="2000" dirty="0">
              <a:latin typeface="+mj-lt"/>
            </a:endParaRPr>
          </a:p>
        </p:txBody>
      </p:sp>
      <p:pic>
        <p:nvPicPr>
          <p:cNvPr id="5" name="Image 4">
            <a:extLst>
              <a:ext uri="{FF2B5EF4-FFF2-40B4-BE49-F238E27FC236}">
                <a16:creationId xmlns:a16="http://schemas.microsoft.com/office/drawing/2014/main" id="{1D8D2B5F-8E1F-39AC-5875-0D2DF431EB06}"/>
              </a:ext>
            </a:extLst>
          </p:cNvPr>
          <p:cNvPicPr>
            <a:picLocks noChangeAspect="1"/>
          </p:cNvPicPr>
          <p:nvPr/>
        </p:nvPicPr>
        <p:blipFill>
          <a:blip r:embed="rId2"/>
          <a:stretch>
            <a:fillRect/>
          </a:stretch>
        </p:blipFill>
        <p:spPr>
          <a:xfrm>
            <a:off x="1721537" y="2448892"/>
            <a:ext cx="7932182" cy="3241693"/>
          </a:xfrm>
          <a:prstGeom prst="rect">
            <a:avLst/>
          </a:prstGeom>
        </p:spPr>
      </p:pic>
      <p:sp>
        <p:nvSpPr>
          <p:cNvPr id="4" name="Ellipse 3">
            <a:extLst>
              <a:ext uri="{FF2B5EF4-FFF2-40B4-BE49-F238E27FC236}">
                <a16:creationId xmlns:a16="http://schemas.microsoft.com/office/drawing/2014/main" id="{AA2D5381-1C46-3E4B-B91B-4919C5F9019B}"/>
              </a:ext>
            </a:extLst>
          </p:cNvPr>
          <p:cNvSpPr/>
          <p:nvPr/>
        </p:nvSpPr>
        <p:spPr>
          <a:xfrm>
            <a:off x="10706469" y="6249880"/>
            <a:ext cx="683581" cy="48737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5</a:t>
            </a:r>
          </a:p>
        </p:txBody>
      </p:sp>
    </p:spTree>
    <p:extLst>
      <p:ext uri="{BB962C8B-B14F-4D97-AF65-F5344CB8AC3E}">
        <p14:creationId xmlns:p14="http://schemas.microsoft.com/office/powerpoint/2010/main" val="3538248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FBCB05F-613B-6F1E-5C5E-6A8105677F9A}"/>
              </a:ext>
            </a:extLst>
          </p:cNvPr>
          <p:cNvSpPr>
            <a:spLocks noGrp="1"/>
          </p:cNvSpPr>
          <p:nvPr>
            <p:ph type="title"/>
          </p:nvPr>
        </p:nvSpPr>
        <p:spPr>
          <a:xfrm>
            <a:off x="2334829" y="182432"/>
            <a:ext cx="8481268" cy="943992"/>
          </a:xfrm>
        </p:spPr>
        <p:txBody>
          <a:bodyPr>
            <a:normAutofit fontScale="90000"/>
          </a:bodyPr>
          <a:lstStyle/>
          <a:p>
            <a:r>
              <a:rPr lang="fr-FR" i="0" dirty="0">
                <a:solidFill>
                  <a:srgbClr val="00B0F0"/>
                </a:solidFill>
                <a:effectLst/>
                <a:ea typeface="MingLiU_HKSCS-ExtB" panose="02020500000000000000" pitchFamily="18" charset="-120"/>
              </a:rPr>
              <a:t>Calcul de similarité dans l’algorithme K-NN</a:t>
            </a:r>
            <a:endParaRPr lang="fr-SN" b="0" dirty="0">
              <a:ea typeface="MingLiU_HKSCS-ExtB" panose="02020500000000000000" pitchFamily="18" charset="-120"/>
            </a:endParaRPr>
          </a:p>
        </p:txBody>
      </p:sp>
      <p:sp>
        <p:nvSpPr>
          <p:cNvPr id="3" name="Espace réservé du contenu 2">
            <a:extLst>
              <a:ext uri="{FF2B5EF4-FFF2-40B4-BE49-F238E27FC236}">
                <a16:creationId xmlns:a16="http://schemas.microsoft.com/office/drawing/2014/main" id="{2AAF545D-BEFC-41BD-F621-B666A5C3E118}"/>
              </a:ext>
            </a:extLst>
          </p:cNvPr>
          <p:cNvSpPr>
            <a:spLocks noGrp="1"/>
          </p:cNvSpPr>
          <p:nvPr>
            <p:ph idx="1"/>
          </p:nvPr>
        </p:nvSpPr>
        <p:spPr>
          <a:xfrm>
            <a:off x="568090" y="4909460"/>
            <a:ext cx="10283438" cy="1508381"/>
          </a:xfrm>
        </p:spPr>
        <p:txBody>
          <a:bodyPr>
            <a:normAutofit fontScale="92500" lnSpcReduction="20000"/>
          </a:bodyPr>
          <a:lstStyle/>
          <a:p>
            <a:pPr marL="0" indent="0" algn="just" fontAlgn="base">
              <a:buNone/>
            </a:pPr>
            <a:r>
              <a:rPr lang="fr-FR" sz="2000" i="0" dirty="0">
                <a:effectLst/>
                <a:latin typeface="+mj-lt"/>
              </a:rPr>
              <a:t>On choisit la fonction de distance en fonction des </a:t>
            </a:r>
            <a:r>
              <a:rPr lang="fr-FR" sz="2000" dirty="0">
                <a:effectLst/>
                <a:latin typeface="+mj-lt"/>
              </a:rPr>
              <a:t>types de données </a:t>
            </a:r>
            <a:r>
              <a:rPr lang="fr-FR" sz="2000" i="0" dirty="0">
                <a:effectLst/>
                <a:latin typeface="+mj-lt"/>
              </a:rPr>
              <a:t>qu’on manipule. </a:t>
            </a:r>
          </a:p>
          <a:p>
            <a:pPr marL="0" indent="0" algn="just" fontAlgn="base">
              <a:buNone/>
            </a:pPr>
            <a:r>
              <a:rPr lang="fr-FR" sz="2000" i="0" dirty="0">
                <a:effectLst/>
                <a:latin typeface="+mj-lt"/>
              </a:rPr>
              <a:t>Ainsi pour les données quantitatives (exemple : poids, salaires, taille, montant de panier électronique etc…) et du même type, la distance euclidienne est un bon candidat. Quant à la distance de Manhattan, elle est une bonne mesure à utiliser quand les données (</a:t>
            </a:r>
            <a:r>
              <a:rPr lang="fr-FR" sz="2000" i="1" dirty="0">
                <a:effectLst/>
                <a:latin typeface="+mj-lt"/>
              </a:rPr>
              <a:t>input variables) </a:t>
            </a:r>
            <a:r>
              <a:rPr lang="fr-FR" sz="2000" i="0" dirty="0">
                <a:effectLst/>
                <a:latin typeface="+mj-lt"/>
              </a:rPr>
              <a:t>ne sont pas du même type (exemple :</a:t>
            </a:r>
            <a:r>
              <a:rPr lang="fr-FR" sz="2000" i="0" dirty="0" err="1">
                <a:effectLst/>
                <a:latin typeface="+mj-lt"/>
              </a:rPr>
              <a:t>age</a:t>
            </a:r>
            <a:r>
              <a:rPr lang="fr-FR" sz="2000" i="0" dirty="0">
                <a:effectLst/>
                <a:latin typeface="+mj-lt"/>
              </a:rPr>
              <a:t>, sexe, longueur, poids etc…).</a:t>
            </a:r>
          </a:p>
        </p:txBody>
      </p:sp>
      <p:sp>
        <p:nvSpPr>
          <p:cNvPr id="4" name="ZoneTexte 3">
            <a:extLst>
              <a:ext uri="{FF2B5EF4-FFF2-40B4-BE49-F238E27FC236}">
                <a16:creationId xmlns:a16="http://schemas.microsoft.com/office/drawing/2014/main" id="{21EAEB89-53C7-8F05-527A-AEE5E80E1DD4}"/>
              </a:ext>
            </a:extLst>
          </p:cNvPr>
          <p:cNvSpPr txBox="1"/>
          <p:nvPr/>
        </p:nvSpPr>
        <p:spPr>
          <a:xfrm>
            <a:off x="568090" y="2455011"/>
            <a:ext cx="4767309" cy="2308324"/>
          </a:xfrm>
          <a:prstGeom prst="rect">
            <a:avLst/>
          </a:prstGeom>
          <a:noFill/>
        </p:spPr>
        <p:txBody>
          <a:bodyPr wrap="square" rtlCol="0">
            <a:spAutoFit/>
          </a:bodyPr>
          <a:lstStyle/>
          <a:p>
            <a:r>
              <a:rPr lang="fr-FR" i="0" dirty="0">
                <a:effectLst/>
                <a:latin typeface="+mj-lt"/>
              </a:rPr>
              <a:t>Les fonctions de calcul de distance :</a:t>
            </a:r>
          </a:p>
          <a:p>
            <a:r>
              <a:rPr lang="fr-FR" i="0" dirty="0">
                <a:effectLst/>
                <a:latin typeface="+mj-lt"/>
              </a:rPr>
              <a:t> </a:t>
            </a:r>
          </a:p>
          <a:p>
            <a:pPr marL="285750" indent="-285750">
              <a:buFont typeface="Wingdings" panose="05000000000000000000" pitchFamily="2" charset="2"/>
              <a:buChar char="ü"/>
            </a:pPr>
            <a:r>
              <a:rPr lang="fr-FR" dirty="0">
                <a:solidFill>
                  <a:srgbClr val="FFC000"/>
                </a:solidFill>
                <a:latin typeface="+mj-lt"/>
              </a:rPr>
              <a:t>l</a:t>
            </a:r>
            <a:r>
              <a:rPr lang="fr-FR" i="0" dirty="0">
                <a:solidFill>
                  <a:srgbClr val="FFC000"/>
                </a:solidFill>
                <a:effectLst/>
                <a:latin typeface="+mj-lt"/>
              </a:rPr>
              <a:t>a distance euclidienne</a:t>
            </a:r>
          </a:p>
          <a:p>
            <a:pPr marL="285750" indent="-285750">
              <a:buFont typeface="Wingdings" panose="05000000000000000000" pitchFamily="2" charset="2"/>
              <a:buChar char="ü"/>
            </a:pPr>
            <a:r>
              <a:rPr lang="fr-FR" i="0" dirty="0">
                <a:solidFill>
                  <a:srgbClr val="FFC000"/>
                </a:solidFill>
                <a:effectLst/>
                <a:latin typeface="+mj-lt"/>
              </a:rPr>
              <a:t>la distance de Manhattan</a:t>
            </a:r>
          </a:p>
          <a:p>
            <a:pPr marL="285750" indent="-285750">
              <a:buFont typeface="Wingdings" panose="05000000000000000000" pitchFamily="2" charset="2"/>
              <a:buChar char="ü"/>
            </a:pPr>
            <a:r>
              <a:rPr lang="fr-FR" i="0" dirty="0">
                <a:solidFill>
                  <a:srgbClr val="FFC000"/>
                </a:solidFill>
                <a:effectLst/>
                <a:latin typeface="+mj-lt"/>
              </a:rPr>
              <a:t>la distance de </a:t>
            </a:r>
            <a:r>
              <a:rPr lang="fr-SN" i="0" dirty="0">
                <a:solidFill>
                  <a:srgbClr val="FFC000"/>
                </a:solidFill>
                <a:effectLst/>
                <a:latin typeface="+mj-lt"/>
              </a:rPr>
              <a:t>Tc</a:t>
            </a:r>
            <a:r>
              <a:rPr lang="fr-SN" i="0" dirty="0">
                <a:solidFill>
                  <a:srgbClr val="FFC000"/>
                </a:solidFill>
                <a:effectLst/>
              </a:rPr>
              <a:t>hebychev</a:t>
            </a:r>
            <a:r>
              <a:rPr lang="fr-FR" i="0" dirty="0">
                <a:effectLst/>
                <a:latin typeface="+mj-lt"/>
              </a:rPr>
              <a:t>,</a:t>
            </a:r>
          </a:p>
          <a:p>
            <a:pPr marL="285750" indent="-285750">
              <a:buFont typeface="Wingdings" panose="05000000000000000000" pitchFamily="2" charset="2"/>
              <a:buChar char="ü"/>
            </a:pPr>
            <a:r>
              <a:rPr lang="fr-FR" i="0" dirty="0">
                <a:solidFill>
                  <a:srgbClr val="FFC000"/>
                </a:solidFill>
                <a:effectLst/>
                <a:latin typeface="+mj-lt"/>
              </a:rPr>
              <a:t>la distance de</a:t>
            </a:r>
            <a:r>
              <a:rPr lang="fr-FR" i="0" dirty="0">
                <a:effectLst/>
                <a:latin typeface="+mj-lt"/>
              </a:rPr>
              <a:t> </a:t>
            </a:r>
            <a:r>
              <a:rPr lang="fr-FR" i="0" dirty="0">
                <a:solidFill>
                  <a:srgbClr val="FFC000"/>
                </a:solidFill>
                <a:effectLst/>
                <a:latin typeface="+mj-lt"/>
              </a:rPr>
              <a:t>Minkowski </a:t>
            </a:r>
            <a:r>
              <a:rPr lang="fr-FR" i="0" dirty="0">
                <a:effectLst/>
                <a:latin typeface="+mj-lt"/>
              </a:rPr>
              <a:t>, </a:t>
            </a:r>
          </a:p>
          <a:p>
            <a:pPr marL="285750" indent="-285750">
              <a:buFont typeface="Wingdings" panose="05000000000000000000" pitchFamily="2" charset="2"/>
              <a:buChar char="ü"/>
            </a:pPr>
            <a:r>
              <a:rPr lang="fr-FR" i="0" dirty="0">
                <a:solidFill>
                  <a:srgbClr val="FFC000"/>
                </a:solidFill>
                <a:effectLst/>
                <a:latin typeface="+mj-lt"/>
              </a:rPr>
              <a:t>la</a:t>
            </a:r>
            <a:r>
              <a:rPr lang="fr-FR" i="0" dirty="0">
                <a:effectLst/>
                <a:latin typeface="+mj-lt"/>
              </a:rPr>
              <a:t> </a:t>
            </a:r>
            <a:r>
              <a:rPr lang="fr-FR" i="0" dirty="0">
                <a:solidFill>
                  <a:srgbClr val="FFC000"/>
                </a:solidFill>
                <a:effectLst/>
                <a:latin typeface="+mj-lt"/>
              </a:rPr>
              <a:t>distance de Hamming</a:t>
            </a:r>
          </a:p>
          <a:p>
            <a:pPr marL="285750" indent="-285750">
              <a:buFont typeface="Wingdings" panose="05000000000000000000" pitchFamily="2" charset="2"/>
              <a:buChar char="ü"/>
            </a:pPr>
            <a:r>
              <a:rPr lang="fr-FR" dirty="0">
                <a:solidFill>
                  <a:srgbClr val="FFC000"/>
                </a:solidFill>
                <a:latin typeface="+mj-lt"/>
              </a:rPr>
              <a:t>Etc…</a:t>
            </a:r>
          </a:p>
        </p:txBody>
      </p:sp>
      <p:sp>
        <p:nvSpPr>
          <p:cNvPr id="5" name="ZoneTexte 4">
            <a:extLst>
              <a:ext uri="{FF2B5EF4-FFF2-40B4-BE49-F238E27FC236}">
                <a16:creationId xmlns:a16="http://schemas.microsoft.com/office/drawing/2014/main" id="{5AF2034D-770E-0B88-5CCF-41630B5BE933}"/>
              </a:ext>
            </a:extLst>
          </p:cNvPr>
          <p:cNvSpPr txBox="1"/>
          <p:nvPr/>
        </p:nvSpPr>
        <p:spPr>
          <a:xfrm>
            <a:off x="455697" y="1262447"/>
            <a:ext cx="10508225" cy="1046440"/>
          </a:xfrm>
          <a:prstGeom prst="rect">
            <a:avLst/>
          </a:prstGeom>
          <a:noFill/>
        </p:spPr>
        <p:txBody>
          <a:bodyPr wrap="square" rtlCol="0">
            <a:spAutoFit/>
          </a:bodyPr>
          <a:lstStyle/>
          <a:p>
            <a:pPr algn="just"/>
            <a:r>
              <a:rPr lang="fr-FR" sz="2200" i="0" dirty="0">
                <a:effectLst/>
                <a:latin typeface="+mj-lt"/>
              </a:rPr>
              <a:t>L’algorithme, K-NN a besoin d’une fonction de calcul de distance entre deux observations. Plus deux points sont proches l’un de l’autre, plus ils sont similaires et vice versa.</a:t>
            </a:r>
          </a:p>
          <a:p>
            <a:pPr algn="just"/>
            <a:endParaRPr lang="fr-FR" dirty="0"/>
          </a:p>
        </p:txBody>
      </p:sp>
      <p:sp>
        <p:nvSpPr>
          <p:cNvPr id="6" name="Ellipse 5">
            <a:extLst>
              <a:ext uri="{FF2B5EF4-FFF2-40B4-BE49-F238E27FC236}">
                <a16:creationId xmlns:a16="http://schemas.microsoft.com/office/drawing/2014/main" id="{8E688919-98B9-2C59-1D21-D709FC1584C9}"/>
              </a:ext>
            </a:extLst>
          </p:cNvPr>
          <p:cNvSpPr/>
          <p:nvPr/>
        </p:nvSpPr>
        <p:spPr>
          <a:xfrm>
            <a:off x="10706469" y="6249880"/>
            <a:ext cx="683581" cy="48737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6</a:t>
            </a:r>
          </a:p>
        </p:txBody>
      </p:sp>
    </p:spTree>
    <p:extLst>
      <p:ext uri="{BB962C8B-B14F-4D97-AF65-F5344CB8AC3E}">
        <p14:creationId xmlns:p14="http://schemas.microsoft.com/office/powerpoint/2010/main" val="29804959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Espace réservé du contenu 2">
                <a:extLst>
                  <a:ext uri="{FF2B5EF4-FFF2-40B4-BE49-F238E27FC236}">
                    <a16:creationId xmlns:a16="http://schemas.microsoft.com/office/drawing/2014/main" id="{F7FCEC26-7452-5646-1363-3BFAEE0D0A06}"/>
                  </a:ext>
                </a:extLst>
              </p:cNvPr>
              <p:cNvSpPr>
                <a:spLocks noGrp="1"/>
              </p:cNvSpPr>
              <p:nvPr>
                <p:ph idx="1"/>
              </p:nvPr>
            </p:nvSpPr>
            <p:spPr>
              <a:xfrm>
                <a:off x="534055" y="773870"/>
                <a:ext cx="11529392" cy="3720068"/>
              </a:xfrm>
            </p:spPr>
            <p:txBody>
              <a:bodyPr>
                <a:noAutofit/>
              </a:bodyPr>
              <a:lstStyle/>
              <a:p>
                <a:pPr>
                  <a:buFont typeface="Wingdings" panose="05000000000000000000" pitchFamily="2" charset="2"/>
                  <a:buChar char="Ø"/>
                </a:pPr>
                <a:r>
                  <a:rPr lang="fr-SN" b="1" dirty="0">
                    <a:solidFill>
                      <a:srgbClr val="FFC000"/>
                    </a:solidFill>
                    <a:effectLst/>
                    <a:latin typeface="+mj-lt"/>
                  </a:rPr>
                  <a:t> D</a:t>
                </a:r>
                <a:r>
                  <a:rPr lang="fr-SN" b="1" i="0" dirty="0">
                    <a:solidFill>
                      <a:srgbClr val="FFC000"/>
                    </a:solidFill>
                    <a:effectLst/>
                    <a:latin typeface="+mj-lt"/>
                  </a:rPr>
                  <a:t>istance euclidienne:</a:t>
                </a:r>
              </a:p>
              <a:p>
                <a:pPr marL="0" indent="0" fontAlgn="base">
                  <a:buNone/>
                </a:pPr>
                <a:r>
                  <a:rPr lang="fr-FR" b="0" i="0" dirty="0">
                    <a:effectLst/>
                    <a:latin typeface="+mj-lt"/>
                  </a:rPr>
                  <a:t>Distance qui calcule la racine carrée de la somme des différences carrées entre les coordonnées de deux points :</a:t>
                </a:r>
              </a:p>
              <a:p>
                <a:pPr marL="0" indent="0" fontAlgn="base">
                  <a:buNone/>
                </a:pPr>
                <a14:m>
                  <m:oMathPara xmlns:m="http://schemas.openxmlformats.org/officeDocument/2006/math">
                    <m:oMathParaPr>
                      <m:jc m:val="centerGroup"/>
                    </m:oMathParaPr>
                    <m:oMath xmlns:m="http://schemas.openxmlformats.org/officeDocument/2006/math">
                      <m:sSub>
                        <m:sSubPr>
                          <m:ctrlPr>
                            <a:rPr lang="fr-SN" sz="2400" b="1" i="1" smtClean="0">
                              <a:effectLst/>
                              <a:latin typeface="Cambria Math" panose="02040503050406030204" pitchFamily="18" charset="0"/>
                              <a:ea typeface="Calibri" panose="020F0502020204030204" pitchFamily="34" charset="0"/>
                              <a:cs typeface="Times New Roman" panose="02020603050405020304" pitchFamily="18" charset="0"/>
                            </a:rPr>
                          </m:ctrlPr>
                        </m:sSubPr>
                        <m:e>
                          <m:r>
                            <a:rPr lang="fr-SN" sz="2400" b="1" i="1">
                              <a:effectLst/>
                              <a:latin typeface="Cambria Math" panose="02040503050406030204" pitchFamily="18" charset="0"/>
                              <a:ea typeface="Calibri" panose="020F0502020204030204" pitchFamily="34" charset="0"/>
                              <a:cs typeface="Times New Roman" panose="02020603050405020304" pitchFamily="18" charset="0"/>
                            </a:rPr>
                            <m:t>𝑫</m:t>
                          </m:r>
                        </m:e>
                        <m:sub>
                          <m:r>
                            <a:rPr lang="fr-SN" sz="2400" b="1" i="1" smtClean="0">
                              <a:effectLst/>
                              <a:latin typeface="Cambria Math" panose="02040503050406030204" pitchFamily="18" charset="0"/>
                              <a:ea typeface="Calibri" panose="020F0502020204030204" pitchFamily="34" charset="0"/>
                              <a:cs typeface="Times New Roman" panose="02020603050405020304" pitchFamily="18" charset="0"/>
                            </a:rPr>
                            <m:t>𝑬𝒖𝒄</m:t>
                          </m:r>
                        </m:sub>
                      </m:sSub>
                      <m:r>
                        <a:rPr lang="fr-SN" sz="2400" b="1" i="1">
                          <a:effectLst/>
                          <a:latin typeface="Cambria Math" panose="02040503050406030204" pitchFamily="18" charset="0"/>
                          <a:ea typeface="Calibri" panose="020F0502020204030204" pitchFamily="34" charset="0"/>
                          <a:cs typeface="Times New Roman" panose="02020603050405020304" pitchFamily="18" charset="0"/>
                        </a:rPr>
                        <m:t>(</m:t>
                      </m:r>
                      <m:r>
                        <a:rPr lang="fr-SN" sz="2400" b="1" i="1">
                          <a:effectLst/>
                          <a:latin typeface="Cambria Math" panose="02040503050406030204" pitchFamily="18" charset="0"/>
                          <a:ea typeface="Calibri" panose="020F0502020204030204" pitchFamily="34" charset="0"/>
                          <a:cs typeface="Times New Roman" panose="02020603050405020304" pitchFamily="18" charset="0"/>
                        </a:rPr>
                        <m:t>𝑿</m:t>
                      </m:r>
                      <m:r>
                        <a:rPr lang="fr-SN" sz="2400" b="1" i="1">
                          <a:effectLst/>
                          <a:latin typeface="Cambria Math" panose="02040503050406030204" pitchFamily="18" charset="0"/>
                          <a:ea typeface="Calibri" panose="020F0502020204030204" pitchFamily="34" charset="0"/>
                          <a:cs typeface="Times New Roman" panose="02020603050405020304" pitchFamily="18" charset="0"/>
                        </a:rPr>
                        <m:t>,</m:t>
                      </m:r>
                      <m:r>
                        <a:rPr lang="fr-SN" sz="2400" b="1" i="1">
                          <a:effectLst/>
                          <a:latin typeface="Cambria Math" panose="02040503050406030204" pitchFamily="18" charset="0"/>
                          <a:ea typeface="Calibri" panose="020F0502020204030204" pitchFamily="34" charset="0"/>
                          <a:cs typeface="Times New Roman" panose="02020603050405020304" pitchFamily="18" charset="0"/>
                        </a:rPr>
                        <m:t>𝒀</m:t>
                      </m:r>
                      <m:r>
                        <a:rPr lang="fr-SN" sz="2400" b="1" i="1">
                          <a:effectLst/>
                          <a:latin typeface="Cambria Math" panose="02040503050406030204" pitchFamily="18" charset="0"/>
                          <a:ea typeface="Calibri" panose="020F0502020204030204" pitchFamily="34" charset="0"/>
                          <a:cs typeface="Times New Roman" panose="02020603050405020304" pitchFamily="18" charset="0"/>
                        </a:rPr>
                        <m:t>)= </m:t>
                      </m:r>
                      <m:rad>
                        <m:radPr>
                          <m:degHide m:val="on"/>
                          <m:ctrlPr>
                            <a:rPr lang="fr-SN" sz="2400" b="1" i="1">
                              <a:effectLst/>
                              <a:latin typeface="Cambria Math" panose="02040503050406030204" pitchFamily="18" charset="0"/>
                              <a:ea typeface="Calibri" panose="020F0502020204030204" pitchFamily="34" charset="0"/>
                              <a:cs typeface="Times New Roman" panose="02020603050405020304" pitchFamily="18" charset="0"/>
                            </a:rPr>
                          </m:ctrlPr>
                        </m:radPr>
                        <m:deg/>
                        <m:e>
                          <m:nary>
                            <m:naryPr>
                              <m:chr m:val="∑"/>
                              <m:limLoc m:val="undOvr"/>
                              <m:ctrlPr>
                                <a:rPr lang="fr-SN" sz="2400" b="1" i="1">
                                  <a:effectLst/>
                                  <a:latin typeface="Cambria Math" panose="02040503050406030204" pitchFamily="18" charset="0"/>
                                  <a:ea typeface="Calibri" panose="020F0502020204030204" pitchFamily="34" charset="0"/>
                                  <a:cs typeface="Times New Roman" panose="02020603050405020304" pitchFamily="18" charset="0"/>
                                </a:rPr>
                              </m:ctrlPr>
                            </m:naryPr>
                            <m:sub>
                              <m:r>
                                <m:rPr>
                                  <m:brk/>
                                </m:rPr>
                                <a:rPr lang="fr-SN" sz="2400" b="1" i="1" smtClean="0">
                                  <a:effectLst/>
                                  <a:latin typeface="Cambria Math" panose="02040503050406030204" pitchFamily="18" charset="0"/>
                                  <a:ea typeface="Calibri" panose="020F0502020204030204" pitchFamily="34" charset="0"/>
                                  <a:cs typeface="Times New Roman" panose="02020603050405020304" pitchFamily="18" charset="0"/>
                                </a:rPr>
                                <m:t>𝒊</m:t>
                              </m:r>
                              <m:r>
                                <a:rPr lang="fr-SN" sz="2400" b="1" i="1">
                                  <a:effectLst/>
                                  <a:latin typeface="Cambria Math" panose="02040503050406030204" pitchFamily="18" charset="0"/>
                                  <a:ea typeface="Calibri" panose="020F0502020204030204" pitchFamily="34" charset="0"/>
                                  <a:cs typeface="Times New Roman" panose="02020603050405020304" pitchFamily="18" charset="0"/>
                                </a:rPr>
                                <m:t>=</m:t>
                              </m:r>
                              <m:r>
                                <a:rPr lang="fr-SN" sz="2400" b="1" i="1">
                                  <a:effectLst/>
                                  <a:latin typeface="Cambria Math" panose="02040503050406030204" pitchFamily="18" charset="0"/>
                                  <a:ea typeface="Calibri" panose="020F0502020204030204" pitchFamily="34" charset="0"/>
                                  <a:cs typeface="Times New Roman" panose="02020603050405020304" pitchFamily="18" charset="0"/>
                                </a:rPr>
                                <m:t>𝟏</m:t>
                              </m:r>
                            </m:sub>
                            <m:sup>
                              <m:r>
                                <a:rPr lang="fr-SN" sz="2400" b="1" i="1">
                                  <a:effectLst/>
                                  <a:latin typeface="Cambria Math" panose="02040503050406030204" pitchFamily="18" charset="0"/>
                                  <a:ea typeface="Calibri" panose="020F0502020204030204" pitchFamily="34" charset="0"/>
                                  <a:cs typeface="Times New Roman" panose="02020603050405020304" pitchFamily="18" charset="0"/>
                                </a:rPr>
                                <m:t>𝑵</m:t>
                              </m:r>
                            </m:sup>
                            <m:e>
                              <m:sSup>
                                <m:sSupPr>
                                  <m:ctrlPr>
                                    <a:rPr lang="fr-SN" sz="2400" b="1" i="1">
                                      <a:effectLst/>
                                      <a:latin typeface="Cambria Math" panose="02040503050406030204" pitchFamily="18" charset="0"/>
                                      <a:ea typeface="Calibri" panose="020F0502020204030204" pitchFamily="34" charset="0"/>
                                      <a:cs typeface="Times New Roman" panose="02020603050405020304" pitchFamily="18" charset="0"/>
                                    </a:rPr>
                                  </m:ctrlPr>
                                </m:sSupPr>
                                <m:e>
                                  <m:r>
                                    <a:rPr lang="fr-SN" sz="2400" b="1"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fr-SN" sz="2400" b="1" i="1" smtClean="0">
                                          <a:effectLst/>
                                          <a:latin typeface="Cambria Math" panose="02040503050406030204" pitchFamily="18" charset="0"/>
                                          <a:ea typeface="Calibri" panose="020F0502020204030204" pitchFamily="34" charset="0"/>
                                          <a:cs typeface="Times New Roman" panose="02020603050405020304" pitchFamily="18" charset="0"/>
                                        </a:rPr>
                                      </m:ctrlPr>
                                    </m:sSubPr>
                                    <m:e>
                                      <m:r>
                                        <a:rPr lang="fr-SN" sz="2400" b="1" i="1">
                                          <a:effectLst/>
                                          <a:latin typeface="Cambria Math" panose="02040503050406030204" pitchFamily="18" charset="0"/>
                                          <a:ea typeface="Calibri" panose="020F0502020204030204" pitchFamily="34" charset="0"/>
                                          <a:cs typeface="Times New Roman" panose="02020603050405020304" pitchFamily="18" charset="0"/>
                                        </a:rPr>
                                        <m:t>𝑿</m:t>
                                      </m:r>
                                    </m:e>
                                    <m:sub>
                                      <m:r>
                                        <a:rPr lang="fr-SN" sz="2400" b="1" i="1" smtClean="0">
                                          <a:effectLst/>
                                          <a:latin typeface="Cambria Math" panose="02040503050406030204" pitchFamily="18" charset="0"/>
                                          <a:ea typeface="Calibri" panose="020F0502020204030204" pitchFamily="34" charset="0"/>
                                          <a:cs typeface="Times New Roman" panose="02020603050405020304" pitchFamily="18" charset="0"/>
                                        </a:rPr>
                                        <m:t>𝒊</m:t>
                                      </m:r>
                                    </m:sub>
                                  </m:sSub>
                                  <m:r>
                                    <a:rPr lang="fr-SN" sz="2400" b="1" i="1">
                                      <a:effectLst/>
                                      <a:latin typeface="Cambria Math" panose="02040503050406030204" pitchFamily="18" charset="0"/>
                                      <a:ea typeface="Calibri" panose="020F0502020204030204" pitchFamily="34" charset="0"/>
                                      <a:cs typeface="Times New Roman" panose="02020603050405020304" pitchFamily="18" charset="0"/>
                                    </a:rPr>
                                    <m:t>− </m:t>
                                  </m:r>
                                  <m:sSub>
                                    <m:sSubPr>
                                      <m:ctrlPr>
                                        <a:rPr lang="fr-SN" sz="2400" b="1" i="1">
                                          <a:effectLst/>
                                          <a:latin typeface="Cambria Math" panose="02040503050406030204" pitchFamily="18" charset="0"/>
                                          <a:ea typeface="Calibri" panose="020F0502020204030204" pitchFamily="34" charset="0"/>
                                          <a:cs typeface="Times New Roman" panose="02020603050405020304" pitchFamily="18" charset="0"/>
                                        </a:rPr>
                                      </m:ctrlPr>
                                    </m:sSubPr>
                                    <m:e>
                                      <m:r>
                                        <a:rPr lang="fr-SN" sz="2400" b="1" i="1">
                                          <a:effectLst/>
                                          <a:latin typeface="Cambria Math" panose="02040503050406030204" pitchFamily="18" charset="0"/>
                                          <a:ea typeface="Calibri" panose="020F0502020204030204" pitchFamily="34" charset="0"/>
                                          <a:cs typeface="Times New Roman" panose="02020603050405020304" pitchFamily="18" charset="0"/>
                                        </a:rPr>
                                        <m:t>𝒀</m:t>
                                      </m:r>
                                    </m:e>
                                    <m:sub>
                                      <m:r>
                                        <a:rPr lang="fr-SN" sz="2400" b="1" i="1" smtClean="0">
                                          <a:effectLst/>
                                          <a:latin typeface="Cambria Math" panose="02040503050406030204" pitchFamily="18" charset="0"/>
                                          <a:ea typeface="Calibri" panose="020F0502020204030204" pitchFamily="34" charset="0"/>
                                          <a:cs typeface="Times New Roman" panose="02020603050405020304" pitchFamily="18" charset="0"/>
                                        </a:rPr>
                                        <m:t>𝒊</m:t>
                                      </m:r>
                                    </m:sub>
                                  </m:sSub>
                                  <m:r>
                                    <a:rPr lang="fr-SN" sz="2400" b="1" i="1">
                                      <a:effectLst/>
                                      <a:latin typeface="Cambria Math" panose="02040503050406030204" pitchFamily="18" charset="0"/>
                                      <a:ea typeface="Calibri" panose="020F0502020204030204" pitchFamily="34" charset="0"/>
                                      <a:cs typeface="Times New Roman" panose="02020603050405020304" pitchFamily="18" charset="0"/>
                                    </a:rPr>
                                    <m:t>)</m:t>
                                  </m:r>
                                </m:e>
                                <m:sup>
                                  <m:r>
                                    <a:rPr lang="fr-SN" sz="2400" b="1" i="1">
                                      <a:effectLst/>
                                      <a:latin typeface="Cambria Math" panose="02040503050406030204" pitchFamily="18" charset="0"/>
                                      <a:ea typeface="Calibri" panose="020F0502020204030204" pitchFamily="34" charset="0"/>
                                      <a:cs typeface="Times New Roman" panose="02020603050405020304" pitchFamily="18" charset="0"/>
                                    </a:rPr>
                                    <m:t>𝟐</m:t>
                                  </m:r>
                                </m:sup>
                              </m:sSup>
                            </m:e>
                          </m:nary>
                        </m:e>
                      </m:rad>
                    </m:oMath>
                  </m:oMathPara>
                </a14:m>
                <a:endParaRPr lang="fr-SN" sz="2400" b="1" dirty="0">
                  <a:effectLst/>
                  <a:latin typeface="Calibri" panose="020F0502020204030204" pitchFamily="34" charset="0"/>
                  <a:ea typeface="Calibri" panose="020F0502020204030204" pitchFamily="34" charset="0"/>
                  <a:cs typeface="Times New Roman" panose="02020603050405020304" pitchFamily="18" charset="0"/>
                </a:endParaRPr>
              </a:p>
              <a:p>
                <a:pPr fontAlgn="base">
                  <a:buFont typeface="Wingdings" panose="05000000000000000000" pitchFamily="2" charset="2"/>
                  <a:buChar char="Ø"/>
                </a:pPr>
                <a:r>
                  <a:rPr lang="fr-FR" b="1" i="0" dirty="0">
                    <a:solidFill>
                      <a:srgbClr val="FFC000"/>
                    </a:solidFill>
                    <a:effectLst/>
                    <a:latin typeface="+mj-lt"/>
                  </a:rPr>
                  <a:t>Distance Manhattan :</a:t>
                </a:r>
                <a:endParaRPr lang="fr-FR" sz="1400" b="1" i="0" dirty="0">
                  <a:effectLst/>
                  <a:latin typeface="+mj-lt"/>
                </a:endParaRPr>
              </a:p>
              <a:p>
                <a:pPr marL="0" indent="0" fontAlgn="base">
                  <a:buNone/>
                </a:pPr>
                <a:r>
                  <a:rPr lang="fr-FR" dirty="0">
                    <a:latin typeface="+mj-lt"/>
                  </a:rPr>
                  <a:t>L</a:t>
                </a:r>
                <a:r>
                  <a:rPr lang="fr-FR" b="0" i="0" dirty="0">
                    <a:effectLst/>
                    <a:latin typeface="+mj-lt"/>
                  </a:rPr>
                  <a:t>a distance de Manhattan: calcule la somme des valeurs absolues des différences entre les coordonnées de deux points :</a:t>
                </a:r>
              </a:p>
              <a:p>
                <a:pPr marL="0" indent="0" fontAlgn="base">
                  <a:buNone/>
                </a:pPr>
                <a14:m>
                  <m:oMathPara xmlns:m="http://schemas.openxmlformats.org/officeDocument/2006/math">
                    <m:oMathParaPr>
                      <m:jc m:val="centerGroup"/>
                    </m:oMathParaPr>
                    <m:oMath xmlns:m="http://schemas.openxmlformats.org/officeDocument/2006/math">
                      <m:sSub>
                        <m:sSubPr>
                          <m:ctrlPr>
                            <a:rPr lang="fr-SN" sz="2400" b="1" i="1" smtClean="0">
                              <a:effectLst/>
                              <a:latin typeface="Cambria Math" panose="02040503050406030204" pitchFamily="18" charset="0"/>
                              <a:ea typeface="Calibri" panose="020F0502020204030204" pitchFamily="34" charset="0"/>
                              <a:cs typeface="Times New Roman" panose="02020603050405020304" pitchFamily="18" charset="0"/>
                            </a:rPr>
                          </m:ctrlPr>
                        </m:sSubPr>
                        <m:e>
                          <m:r>
                            <a:rPr lang="fr-SN" sz="2400" b="1" i="1">
                              <a:effectLst/>
                              <a:latin typeface="Cambria Math" panose="02040503050406030204" pitchFamily="18" charset="0"/>
                              <a:ea typeface="Calibri" panose="020F0502020204030204" pitchFamily="34" charset="0"/>
                              <a:cs typeface="Times New Roman" panose="02020603050405020304" pitchFamily="18" charset="0"/>
                            </a:rPr>
                            <m:t>𝑫</m:t>
                          </m:r>
                        </m:e>
                        <m:sub>
                          <m:r>
                            <a:rPr lang="fr-SN" sz="2400" b="1" i="1" smtClean="0">
                              <a:effectLst/>
                              <a:latin typeface="Cambria Math" panose="02040503050406030204" pitchFamily="18" charset="0"/>
                              <a:ea typeface="Calibri" panose="020F0502020204030204" pitchFamily="34" charset="0"/>
                              <a:cs typeface="Times New Roman" panose="02020603050405020304" pitchFamily="18" charset="0"/>
                            </a:rPr>
                            <m:t>𝑴𝒂𝒏</m:t>
                          </m:r>
                        </m:sub>
                      </m:sSub>
                      <m:r>
                        <a:rPr lang="fr-SN" sz="2400" b="1" i="1">
                          <a:effectLst/>
                          <a:latin typeface="Cambria Math" panose="02040503050406030204" pitchFamily="18" charset="0"/>
                          <a:ea typeface="Calibri" panose="020F0502020204030204" pitchFamily="34" charset="0"/>
                          <a:cs typeface="Times New Roman" panose="02020603050405020304" pitchFamily="18" charset="0"/>
                        </a:rPr>
                        <m:t>(</m:t>
                      </m:r>
                      <m:r>
                        <a:rPr lang="fr-SN" sz="2400" b="1" i="1">
                          <a:effectLst/>
                          <a:latin typeface="Cambria Math" panose="02040503050406030204" pitchFamily="18" charset="0"/>
                          <a:ea typeface="Calibri" panose="020F0502020204030204" pitchFamily="34" charset="0"/>
                          <a:cs typeface="Times New Roman" panose="02020603050405020304" pitchFamily="18" charset="0"/>
                        </a:rPr>
                        <m:t>𝑿</m:t>
                      </m:r>
                      <m:r>
                        <a:rPr lang="fr-SN" sz="2400" b="1" i="1">
                          <a:effectLst/>
                          <a:latin typeface="Cambria Math" panose="02040503050406030204" pitchFamily="18" charset="0"/>
                          <a:ea typeface="Calibri" panose="020F0502020204030204" pitchFamily="34" charset="0"/>
                          <a:cs typeface="Times New Roman" panose="02020603050405020304" pitchFamily="18" charset="0"/>
                        </a:rPr>
                        <m:t>,</m:t>
                      </m:r>
                      <m:r>
                        <a:rPr lang="fr-SN" sz="2400" b="1" i="1">
                          <a:effectLst/>
                          <a:latin typeface="Cambria Math" panose="02040503050406030204" pitchFamily="18" charset="0"/>
                          <a:ea typeface="Calibri" panose="020F0502020204030204" pitchFamily="34" charset="0"/>
                          <a:cs typeface="Times New Roman" panose="02020603050405020304" pitchFamily="18" charset="0"/>
                        </a:rPr>
                        <m:t>𝒀</m:t>
                      </m:r>
                      <m:r>
                        <a:rPr lang="fr-SN" sz="2400" b="1" i="1">
                          <a:effectLst/>
                          <a:latin typeface="Cambria Math" panose="02040503050406030204" pitchFamily="18" charset="0"/>
                          <a:ea typeface="Calibri" panose="020F0502020204030204" pitchFamily="34" charset="0"/>
                          <a:cs typeface="Times New Roman" panose="02020603050405020304" pitchFamily="18" charset="0"/>
                        </a:rPr>
                        <m:t>)= </m:t>
                      </m:r>
                      <m:nary>
                        <m:naryPr>
                          <m:chr m:val="∑"/>
                          <m:limLoc m:val="subSup"/>
                          <m:ctrlPr>
                            <a:rPr lang="fr-SN" sz="2400" b="1" i="1">
                              <a:effectLst/>
                              <a:latin typeface="Cambria Math" panose="02040503050406030204" pitchFamily="18" charset="0"/>
                              <a:ea typeface="Calibri" panose="020F0502020204030204" pitchFamily="34" charset="0"/>
                              <a:cs typeface="Times New Roman" panose="02020603050405020304" pitchFamily="18" charset="0"/>
                            </a:rPr>
                          </m:ctrlPr>
                        </m:naryPr>
                        <m:sub>
                          <m:r>
                            <a:rPr lang="fr-SN" sz="2400" b="1" i="1">
                              <a:effectLst/>
                              <a:latin typeface="Cambria Math" panose="02040503050406030204" pitchFamily="18" charset="0"/>
                              <a:ea typeface="Calibri" panose="020F0502020204030204" pitchFamily="34" charset="0"/>
                              <a:cs typeface="Times New Roman" panose="02020603050405020304" pitchFamily="18" charset="0"/>
                            </a:rPr>
                            <m:t>𝒊</m:t>
                          </m:r>
                          <m:r>
                            <a:rPr lang="fr-SN" sz="2400" b="1" i="1">
                              <a:effectLst/>
                              <a:latin typeface="Cambria Math" panose="02040503050406030204" pitchFamily="18" charset="0"/>
                              <a:ea typeface="Calibri" panose="020F0502020204030204" pitchFamily="34" charset="0"/>
                              <a:cs typeface="Times New Roman" panose="02020603050405020304" pitchFamily="18" charset="0"/>
                            </a:rPr>
                            <m:t>=</m:t>
                          </m:r>
                          <m:r>
                            <a:rPr lang="fr-SN" sz="2400" b="1" i="1">
                              <a:effectLst/>
                              <a:latin typeface="Cambria Math" panose="02040503050406030204" pitchFamily="18" charset="0"/>
                              <a:ea typeface="Calibri" panose="020F0502020204030204" pitchFamily="34" charset="0"/>
                              <a:cs typeface="Times New Roman" panose="02020603050405020304" pitchFamily="18" charset="0"/>
                            </a:rPr>
                            <m:t>𝟏</m:t>
                          </m:r>
                        </m:sub>
                        <m:sup>
                          <m:r>
                            <a:rPr lang="fr-SN" sz="2400" b="1" i="1">
                              <a:effectLst/>
                              <a:latin typeface="Cambria Math" panose="02040503050406030204" pitchFamily="18" charset="0"/>
                              <a:ea typeface="Calibri" panose="020F0502020204030204" pitchFamily="34" charset="0"/>
                              <a:cs typeface="Times New Roman" panose="02020603050405020304" pitchFamily="18" charset="0"/>
                            </a:rPr>
                            <m:t>𝒌</m:t>
                          </m:r>
                        </m:sup>
                        <m:e>
                          <m:d>
                            <m:dPr>
                              <m:begChr m:val="|"/>
                              <m:endChr m:val="|"/>
                              <m:ctrlPr>
                                <a:rPr lang="fr-SN" sz="2400" b="1" i="1">
                                  <a:effectLst/>
                                  <a:latin typeface="Cambria Math" panose="02040503050406030204" pitchFamily="18" charset="0"/>
                                  <a:ea typeface="Calibri" panose="020F0502020204030204" pitchFamily="34" charset="0"/>
                                  <a:cs typeface="Times New Roman" panose="02020603050405020304" pitchFamily="18" charset="0"/>
                                </a:rPr>
                              </m:ctrlPr>
                            </m:dPr>
                            <m:e>
                              <m:sSub>
                                <m:sSubPr>
                                  <m:ctrlPr>
                                    <a:rPr lang="fr-SN" sz="2400" b="1" i="1">
                                      <a:effectLst/>
                                      <a:latin typeface="Cambria Math" panose="02040503050406030204" pitchFamily="18" charset="0"/>
                                      <a:ea typeface="Calibri" panose="020F0502020204030204" pitchFamily="34" charset="0"/>
                                      <a:cs typeface="Times New Roman" panose="02020603050405020304" pitchFamily="18" charset="0"/>
                                    </a:rPr>
                                  </m:ctrlPr>
                                </m:sSubPr>
                                <m:e>
                                  <m:r>
                                    <a:rPr lang="fr-SN" sz="2400" b="1" i="1">
                                      <a:effectLst/>
                                      <a:latin typeface="Cambria Math" panose="02040503050406030204" pitchFamily="18" charset="0"/>
                                      <a:ea typeface="Calibri" panose="020F0502020204030204" pitchFamily="34" charset="0"/>
                                      <a:cs typeface="Times New Roman" panose="02020603050405020304" pitchFamily="18" charset="0"/>
                                    </a:rPr>
                                    <m:t>𝑿</m:t>
                                  </m:r>
                                </m:e>
                                <m:sub>
                                  <m:r>
                                    <a:rPr lang="fr-SN" sz="2400" b="1" i="1" smtClean="0">
                                      <a:effectLst/>
                                      <a:latin typeface="Cambria Math" panose="02040503050406030204" pitchFamily="18" charset="0"/>
                                      <a:ea typeface="Calibri" panose="020F0502020204030204" pitchFamily="34" charset="0"/>
                                      <a:cs typeface="Times New Roman" panose="02020603050405020304" pitchFamily="18" charset="0"/>
                                    </a:rPr>
                                    <m:t>𝒊</m:t>
                                  </m:r>
                                </m:sub>
                              </m:sSub>
                              <m:r>
                                <a:rPr lang="fr-SN" sz="2400" b="1" i="1">
                                  <a:effectLst/>
                                  <a:latin typeface="Cambria Math" panose="02040503050406030204" pitchFamily="18" charset="0"/>
                                  <a:ea typeface="Calibri" panose="020F0502020204030204" pitchFamily="34" charset="0"/>
                                  <a:cs typeface="Times New Roman" panose="02020603050405020304" pitchFamily="18" charset="0"/>
                                </a:rPr>
                                <m:t>− </m:t>
                              </m:r>
                              <m:sSub>
                                <m:sSubPr>
                                  <m:ctrlPr>
                                    <a:rPr lang="fr-SN" sz="2400" b="1" i="1">
                                      <a:effectLst/>
                                      <a:latin typeface="Cambria Math" panose="02040503050406030204" pitchFamily="18" charset="0"/>
                                      <a:ea typeface="Calibri" panose="020F0502020204030204" pitchFamily="34" charset="0"/>
                                      <a:cs typeface="Times New Roman" panose="02020603050405020304" pitchFamily="18" charset="0"/>
                                    </a:rPr>
                                  </m:ctrlPr>
                                </m:sSubPr>
                                <m:e>
                                  <m:r>
                                    <a:rPr lang="fr-SN" sz="2400" b="1" i="1">
                                      <a:effectLst/>
                                      <a:latin typeface="Cambria Math" panose="02040503050406030204" pitchFamily="18" charset="0"/>
                                      <a:ea typeface="Calibri" panose="020F0502020204030204" pitchFamily="34" charset="0"/>
                                      <a:cs typeface="Times New Roman" panose="02020603050405020304" pitchFamily="18" charset="0"/>
                                    </a:rPr>
                                    <m:t>𝒀</m:t>
                                  </m:r>
                                </m:e>
                                <m:sub>
                                  <m:r>
                                    <a:rPr lang="fr-SN" sz="2400" b="1" i="1" smtClean="0">
                                      <a:effectLst/>
                                      <a:latin typeface="Cambria Math" panose="02040503050406030204" pitchFamily="18" charset="0"/>
                                      <a:ea typeface="Calibri" panose="020F0502020204030204" pitchFamily="34" charset="0"/>
                                      <a:cs typeface="Times New Roman" panose="02020603050405020304" pitchFamily="18" charset="0"/>
                                    </a:rPr>
                                    <m:t>𝒊</m:t>
                                  </m:r>
                                </m:sub>
                              </m:sSub>
                            </m:e>
                          </m:d>
                        </m:e>
                      </m:nary>
                    </m:oMath>
                  </m:oMathPara>
                </a14:m>
                <a:endParaRPr lang="fr-FR" sz="2400" b="1" dirty="0">
                  <a:effectLst/>
                  <a:latin typeface="+mj-lt"/>
                </a:endParaRPr>
              </a:p>
            </p:txBody>
          </p:sp>
        </mc:Choice>
        <mc:Fallback>
          <p:sp>
            <p:nvSpPr>
              <p:cNvPr id="3" name="Espace réservé du contenu 2">
                <a:extLst>
                  <a:ext uri="{FF2B5EF4-FFF2-40B4-BE49-F238E27FC236}">
                    <a16:creationId xmlns:a16="http://schemas.microsoft.com/office/drawing/2014/main" id="{F7FCEC26-7452-5646-1363-3BFAEE0D0A06}"/>
                  </a:ext>
                </a:extLst>
              </p:cNvPr>
              <p:cNvSpPr>
                <a:spLocks noGrp="1" noRot="1" noChangeAspect="1" noMove="1" noResize="1" noEditPoints="1" noAdjustHandles="1" noChangeArrowheads="1" noChangeShapeType="1" noTextEdit="1"/>
              </p:cNvSpPr>
              <p:nvPr>
                <p:ph idx="1"/>
              </p:nvPr>
            </p:nvSpPr>
            <p:spPr>
              <a:xfrm>
                <a:off x="534055" y="773870"/>
                <a:ext cx="11529392" cy="3720068"/>
              </a:xfrm>
              <a:blipFill>
                <a:blip r:embed="rId2"/>
                <a:stretch>
                  <a:fillRect l="-476" t="-6557" b="-984"/>
                </a:stretch>
              </a:blipFill>
            </p:spPr>
            <p:txBody>
              <a:bodyPr/>
              <a:lstStyle/>
              <a:p>
                <a:r>
                  <a:rPr lang="fr-SN">
                    <a:noFill/>
                  </a:rPr>
                  <a:t> </a:t>
                </a:r>
              </a:p>
            </p:txBody>
          </p:sp>
        </mc:Fallback>
      </mc:AlternateContent>
      <p:sp>
        <p:nvSpPr>
          <p:cNvPr id="4" name="Ellipse 3">
            <a:extLst>
              <a:ext uri="{FF2B5EF4-FFF2-40B4-BE49-F238E27FC236}">
                <a16:creationId xmlns:a16="http://schemas.microsoft.com/office/drawing/2014/main" id="{53F603CF-9254-B090-8A5B-EF8524B95637}"/>
              </a:ext>
            </a:extLst>
          </p:cNvPr>
          <p:cNvSpPr/>
          <p:nvPr/>
        </p:nvSpPr>
        <p:spPr>
          <a:xfrm>
            <a:off x="10706469" y="6249880"/>
            <a:ext cx="683581" cy="48737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7</a:t>
            </a:r>
          </a:p>
        </p:txBody>
      </p:sp>
      <p:sp>
        <p:nvSpPr>
          <p:cNvPr id="11" name="ZoneTexte 10">
            <a:extLst>
              <a:ext uri="{FF2B5EF4-FFF2-40B4-BE49-F238E27FC236}">
                <a16:creationId xmlns:a16="http://schemas.microsoft.com/office/drawing/2014/main" id="{4F12AAB7-5AAE-6272-4FC8-4A1B9E750393}"/>
              </a:ext>
            </a:extLst>
          </p:cNvPr>
          <p:cNvSpPr txBox="1"/>
          <p:nvPr/>
        </p:nvSpPr>
        <p:spPr>
          <a:xfrm>
            <a:off x="534055" y="4817911"/>
            <a:ext cx="6098344" cy="369332"/>
          </a:xfrm>
          <a:prstGeom prst="rect">
            <a:avLst/>
          </a:prstGeom>
          <a:noFill/>
        </p:spPr>
        <p:txBody>
          <a:bodyPr wrap="square">
            <a:spAutoFit/>
          </a:bodyPr>
          <a:lstStyle/>
          <a:p>
            <a:pPr fontAlgn="base">
              <a:buFont typeface="Wingdings" panose="05000000000000000000" pitchFamily="2" charset="2"/>
              <a:buChar char="Ø"/>
            </a:pPr>
            <a:r>
              <a:rPr lang="fr-FR" b="1" i="0" dirty="0">
                <a:solidFill>
                  <a:srgbClr val="FFC000"/>
                </a:solidFill>
                <a:effectLst/>
                <a:latin typeface="+mj-lt"/>
              </a:rPr>
              <a:t>Distance Tchebytchev :</a:t>
            </a:r>
          </a:p>
        </p:txBody>
      </p:sp>
      <p:sp>
        <p:nvSpPr>
          <p:cNvPr id="13" name="ZoneTexte 12">
            <a:extLst>
              <a:ext uri="{FF2B5EF4-FFF2-40B4-BE49-F238E27FC236}">
                <a16:creationId xmlns:a16="http://schemas.microsoft.com/office/drawing/2014/main" id="{1D40948E-1F0D-B6A3-5CFD-A9577CF539DA}"/>
              </a:ext>
            </a:extLst>
          </p:cNvPr>
          <p:cNvSpPr txBox="1"/>
          <p:nvPr/>
        </p:nvSpPr>
        <p:spPr>
          <a:xfrm>
            <a:off x="632529" y="5203682"/>
            <a:ext cx="10514204" cy="646331"/>
          </a:xfrm>
          <a:prstGeom prst="rect">
            <a:avLst/>
          </a:prstGeom>
          <a:noFill/>
        </p:spPr>
        <p:txBody>
          <a:bodyPr wrap="square">
            <a:spAutoFit/>
          </a:bodyPr>
          <a:lstStyle/>
          <a:p>
            <a:r>
              <a:rPr lang="fr-FR" b="0" i="0" dirty="0">
                <a:effectLst/>
              </a:rPr>
              <a:t>Elle value la valeur absolue maximale des différences entre les coordonnées (ou d’autres caractéristiques quantitatives) d’une paire d’objets.</a:t>
            </a:r>
            <a:endParaRPr lang="fr-SN" dirty="0"/>
          </a:p>
        </p:txBody>
      </p:sp>
      <mc:AlternateContent xmlns:mc="http://schemas.openxmlformats.org/markup-compatibility/2006">
        <mc:Choice xmlns:a14="http://schemas.microsoft.com/office/drawing/2010/main" Requires="a14">
          <p:sp>
            <p:nvSpPr>
              <p:cNvPr id="10" name="ZoneTexte 9">
                <a:extLst>
                  <a:ext uri="{FF2B5EF4-FFF2-40B4-BE49-F238E27FC236}">
                    <a16:creationId xmlns:a16="http://schemas.microsoft.com/office/drawing/2014/main" id="{B835F22A-FA64-1679-A225-FFB1855EED9C}"/>
                  </a:ext>
                </a:extLst>
              </p:cNvPr>
              <p:cNvSpPr txBox="1"/>
              <p:nvPr/>
            </p:nvSpPr>
            <p:spPr>
              <a:xfrm>
                <a:off x="2514599" y="6107628"/>
                <a:ext cx="4842804" cy="48385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fr-SN" sz="2400" b="1" i="1" smtClean="0">
                              <a:solidFill>
                                <a:schemeClr val="tx1"/>
                              </a:solidFill>
                              <a:latin typeface="Cambria Math" panose="02040503050406030204" pitchFamily="18" charset="0"/>
                            </a:rPr>
                          </m:ctrlPr>
                        </m:sSubPr>
                        <m:e>
                          <m:r>
                            <a:rPr lang="fr-SN" sz="2400" b="1" i="1">
                              <a:solidFill>
                                <a:schemeClr val="tx1"/>
                              </a:solidFill>
                              <a:latin typeface="Cambria Math" panose="02040503050406030204" pitchFamily="18" charset="0"/>
                            </a:rPr>
                            <m:t>𝑫</m:t>
                          </m:r>
                        </m:e>
                        <m:sub>
                          <m:r>
                            <a:rPr lang="fr-SN" sz="2400" b="1" i="1">
                              <a:solidFill>
                                <a:schemeClr val="tx1"/>
                              </a:solidFill>
                              <a:latin typeface="Cambria Math" panose="02040503050406030204" pitchFamily="18" charset="0"/>
                            </a:rPr>
                            <m:t>𝑻𝒄𝒉𝒆𝒃</m:t>
                          </m:r>
                        </m:sub>
                      </m:sSub>
                      <m:d>
                        <m:dPr>
                          <m:ctrlPr>
                            <a:rPr lang="fr-SN" sz="2400" b="1" i="1">
                              <a:solidFill>
                                <a:schemeClr val="tx1"/>
                              </a:solidFill>
                              <a:latin typeface="Cambria Math" panose="02040503050406030204" pitchFamily="18" charset="0"/>
                            </a:rPr>
                          </m:ctrlPr>
                        </m:dPr>
                        <m:e>
                          <m:r>
                            <a:rPr lang="fr-SN" sz="2400" b="1" i="1">
                              <a:solidFill>
                                <a:schemeClr val="tx1"/>
                              </a:solidFill>
                              <a:latin typeface="Cambria Math" panose="02040503050406030204" pitchFamily="18" charset="0"/>
                            </a:rPr>
                            <m:t>𝑿</m:t>
                          </m:r>
                          <m:r>
                            <a:rPr lang="fr-SN" sz="2400" b="1" i="0">
                              <a:solidFill>
                                <a:schemeClr val="tx1"/>
                              </a:solidFill>
                              <a:latin typeface="Cambria Math" panose="02040503050406030204" pitchFamily="18" charset="0"/>
                            </a:rPr>
                            <m:t>,</m:t>
                          </m:r>
                          <m:r>
                            <a:rPr lang="fr-SN" sz="2400" b="1" i="1">
                              <a:solidFill>
                                <a:schemeClr val="tx1"/>
                              </a:solidFill>
                              <a:latin typeface="Cambria Math" panose="02040503050406030204" pitchFamily="18" charset="0"/>
                            </a:rPr>
                            <m:t>𝒀</m:t>
                          </m:r>
                        </m:e>
                      </m:d>
                      <m:r>
                        <a:rPr lang="fr-SN" sz="2400" b="1" i="0">
                          <a:solidFill>
                            <a:schemeClr val="tx1"/>
                          </a:solidFill>
                          <a:latin typeface="Cambria Math" panose="02040503050406030204" pitchFamily="18" charset="0"/>
                        </a:rPr>
                        <m:t>= </m:t>
                      </m:r>
                      <m:sPre>
                        <m:sPrePr>
                          <m:ctrlPr>
                            <a:rPr lang="fr-SN" sz="2400" b="1" i="1">
                              <a:solidFill>
                                <a:schemeClr val="tx1"/>
                              </a:solidFill>
                              <a:latin typeface="Cambria Math" panose="02040503050406030204" pitchFamily="18" charset="0"/>
                            </a:rPr>
                          </m:ctrlPr>
                        </m:sPrePr>
                        <m:sub>
                          <m:r>
                            <a:rPr lang="fr-SN" sz="2400" b="1" i="1">
                              <a:solidFill>
                                <a:schemeClr val="tx1"/>
                              </a:solidFill>
                              <a:latin typeface="Cambria Math" panose="02040503050406030204" pitchFamily="18" charset="0"/>
                            </a:rPr>
                            <m:t>𝒊</m:t>
                          </m:r>
                        </m:sub>
                        <m:sup>
                          <m:r>
                            <a:rPr lang="fr-SN" sz="2400" b="1" i="1">
                              <a:solidFill>
                                <a:schemeClr val="tx1"/>
                              </a:solidFill>
                              <a:latin typeface="Cambria Math" panose="02040503050406030204" pitchFamily="18" charset="0"/>
                            </a:rPr>
                            <m:t>𝑴𝒂𝒙</m:t>
                          </m:r>
                        </m:sup>
                        <m:e>
                          <m:d>
                            <m:dPr>
                              <m:begChr m:val="|"/>
                              <m:endChr m:val="|"/>
                              <m:ctrlPr>
                                <a:rPr lang="fr-SN" sz="2400" b="1" i="1">
                                  <a:solidFill>
                                    <a:schemeClr val="tx1"/>
                                  </a:solidFill>
                                  <a:latin typeface="Cambria Math" panose="02040503050406030204" pitchFamily="18" charset="0"/>
                                </a:rPr>
                              </m:ctrlPr>
                            </m:dPr>
                            <m:e>
                              <m:sSub>
                                <m:sSubPr>
                                  <m:ctrlPr>
                                    <a:rPr lang="fr-SN" sz="2400" b="1" i="1">
                                      <a:solidFill>
                                        <a:schemeClr val="tx1"/>
                                      </a:solidFill>
                                      <a:latin typeface="Cambria Math" panose="02040503050406030204" pitchFamily="18" charset="0"/>
                                    </a:rPr>
                                  </m:ctrlPr>
                                </m:sSubPr>
                                <m:e>
                                  <m:r>
                                    <a:rPr lang="fr-SN" sz="2400" b="1" i="1">
                                      <a:solidFill>
                                        <a:schemeClr val="tx1"/>
                                      </a:solidFill>
                                      <a:latin typeface="Cambria Math" panose="02040503050406030204" pitchFamily="18" charset="0"/>
                                    </a:rPr>
                                    <m:t>𝑿</m:t>
                                  </m:r>
                                </m:e>
                                <m:sub>
                                  <m:r>
                                    <a:rPr lang="fr-SN" sz="2400" b="1" i="1">
                                      <a:solidFill>
                                        <a:schemeClr val="tx1"/>
                                      </a:solidFill>
                                      <a:latin typeface="Cambria Math" panose="02040503050406030204" pitchFamily="18" charset="0"/>
                                    </a:rPr>
                                    <m:t>𝒊</m:t>
                                  </m:r>
                                </m:sub>
                              </m:sSub>
                              <m:r>
                                <a:rPr lang="fr-SN" sz="2400" b="1" i="0">
                                  <a:solidFill>
                                    <a:schemeClr val="tx1"/>
                                  </a:solidFill>
                                  <a:latin typeface="Cambria Math" panose="02040503050406030204" pitchFamily="18" charset="0"/>
                                </a:rPr>
                                <m:t>−</m:t>
                              </m:r>
                              <m:sSub>
                                <m:sSubPr>
                                  <m:ctrlPr>
                                    <a:rPr lang="fr-SN" sz="2400" b="1" i="1">
                                      <a:solidFill>
                                        <a:schemeClr val="tx1"/>
                                      </a:solidFill>
                                      <a:latin typeface="Cambria Math" panose="02040503050406030204" pitchFamily="18" charset="0"/>
                                    </a:rPr>
                                  </m:ctrlPr>
                                </m:sSubPr>
                                <m:e>
                                  <m:r>
                                    <a:rPr lang="fr-SN" sz="2400" b="1" i="1">
                                      <a:solidFill>
                                        <a:schemeClr val="tx1"/>
                                      </a:solidFill>
                                      <a:latin typeface="Cambria Math" panose="02040503050406030204" pitchFamily="18" charset="0"/>
                                    </a:rPr>
                                    <m:t>𝒀</m:t>
                                  </m:r>
                                </m:e>
                                <m:sub>
                                  <m:r>
                                    <a:rPr lang="fr-SN" sz="2400" b="1" i="1">
                                      <a:solidFill>
                                        <a:schemeClr val="tx1"/>
                                      </a:solidFill>
                                      <a:latin typeface="Cambria Math" panose="02040503050406030204" pitchFamily="18" charset="0"/>
                                    </a:rPr>
                                    <m:t>𝒊</m:t>
                                  </m:r>
                                </m:sub>
                              </m:sSub>
                            </m:e>
                          </m:d>
                        </m:e>
                      </m:sPre>
                    </m:oMath>
                  </m:oMathPara>
                </a14:m>
                <a:endParaRPr lang="fr-SN" sz="2400" b="1" dirty="0">
                  <a:solidFill>
                    <a:schemeClr val="tx1"/>
                  </a:solidFill>
                </a:endParaRPr>
              </a:p>
            </p:txBody>
          </p:sp>
        </mc:Choice>
        <mc:Fallback>
          <p:sp>
            <p:nvSpPr>
              <p:cNvPr id="10" name="ZoneTexte 9">
                <a:extLst>
                  <a:ext uri="{FF2B5EF4-FFF2-40B4-BE49-F238E27FC236}">
                    <a16:creationId xmlns:a16="http://schemas.microsoft.com/office/drawing/2014/main" id="{B835F22A-FA64-1679-A225-FFB1855EED9C}"/>
                  </a:ext>
                </a:extLst>
              </p:cNvPr>
              <p:cNvSpPr txBox="1">
                <a:spLocks noRot="1" noChangeAspect="1" noMove="1" noResize="1" noEditPoints="1" noAdjustHandles="1" noChangeArrowheads="1" noChangeShapeType="1" noTextEdit="1"/>
              </p:cNvSpPr>
              <p:nvPr/>
            </p:nvSpPr>
            <p:spPr>
              <a:xfrm>
                <a:off x="2514599" y="6107628"/>
                <a:ext cx="4842804" cy="483850"/>
              </a:xfrm>
              <a:prstGeom prst="rect">
                <a:avLst/>
              </a:prstGeom>
              <a:blipFill>
                <a:blip r:embed="rId3"/>
                <a:stretch>
                  <a:fillRect/>
                </a:stretch>
              </a:blipFill>
            </p:spPr>
            <p:txBody>
              <a:bodyPr/>
              <a:lstStyle/>
              <a:p>
                <a:r>
                  <a:rPr lang="fr-SN">
                    <a:noFill/>
                  </a:rPr>
                  <a:t> </a:t>
                </a:r>
              </a:p>
            </p:txBody>
          </p:sp>
        </mc:Fallback>
      </mc:AlternateContent>
    </p:spTree>
    <p:extLst>
      <p:ext uri="{BB962C8B-B14F-4D97-AF65-F5344CB8AC3E}">
        <p14:creationId xmlns:p14="http://schemas.microsoft.com/office/powerpoint/2010/main" val="75608682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éleste">
  <a:themeElements>
    <a:clrScheme name="Céleste">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élest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éleste">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docProps/app.xml><?xml version="1.0" encoding="utf-8"?>
<Properties xmlns="http://schemas.openxmlformats.org/officeDocument/2006/extended-properties" xmlns:vt="http://schemas.openxmlformats.org/officeDocument/2006/docPropsVTypes">
  <Template>TM03457452[[fn=Céleste]]</Template>
  <TotalTime>1222</TotalTime>
  <Words>941</Words>
  <Application>Microsoft Office PowerPoint</Application>
  <PresentationFormat>Grand écran</PresentationFormat>
  <Paragraphs>122</Paragraphs>
  <Slides>15</Slides>
  <Notes>0</Notes>
  <HiddenSlides>0</HiddenSlides>
  <MMClips>0</MMClips>
  <ScaleCrop>false</ScaleCrop>
  <HeadingPairs>
    <vt:vector size="6" baseType="variant">
      <vt:variant>
        <vt:lpstr>Polices utilisées</vt:lpstr>
      </vt:variant>
      <vt:variant>
        <vt:i4>7</vt:i4>
      </vt:variant>
      <vt:variant>
        <vt:lpstr>Thème</vt:lpstr>
      </vt:variant>
      <vt:variant>
        <vt:i4>1</vt:i4>
      </vt:variant>
      <vt:variant>
        <vt:lpstr>Titres des diapositives</vt:lpstr>
      </vt:variant>
      <vt:variant>
        <vt:i4>15</vt:i4>
      </vt:variant>
    </vt:vector>
  </HeadingPairs>
  <TitlesOfParts>
    <vt:vector size="23" baseType="lpstr">
      <vt:lpstr>Algerian</vt:lpstr>
      <vt:lpstr>Arial</vt:lpstr>
      <vt:lpstr>Calibri</vt:lpstr>
      <vt:lpstr>Calibri Light</vt:lpstr>
      <vt:lpstr>Cambria Math</vt:lpstr>
      <vt:lpstr>Courier New</vt:lpstr>
      <vt:lpstr>Wingdings</vt:lpstr>
      <vt:lpstr>Céleste</vt:lpstr>
      <vt:lpstr>APPRENTISSAGE SUPERVISE </vt:lpstr>
      <vt:lpstr>Présentation PowerPoint</vt:lpstr>
      <vt:lpstr>INTRODUCTION</vt:lpstr>
      <vt:lpstr>Définition du K-NN</vt:lpstr>
      <vt:lpstr>Présentation PowerPoint</vt:lpstr>
      <vt:lpstr>Présentation PowerPoint</vt:lpstr>
      <vt:lpstr>Présentation PowerPoint</vt:lpstr>
      <vt:lpstr>Calcul de similarité dans l’algorithme K-NN</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APPRENTISSAGE SUPERVISE </dc:title>
  <dc:creator>Habib Aidara</dc:creator>
  <cp:lastModifiedBy>Habib Aidara</cp:lastModifiedBy>
  <cp:revision>25</cp:revision>
  <dcterms:created xsi:type="dcterms:W3CDTF">2022-05-13T23:01:23Z</dcterms:created>
  <dcterms:modified xsi:type="dcterms:W3CDTF">2022-05-21T01:11:09Z</dcterms:modified>
</cp:coreProperties>
</file>